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4" r:id="rId26"/>
    <p:sldId id="281" r:id="rId27"/>
    <p:sldId id="282" r:id="rId28"/>
    <p:sldId id="283" r:id="rId29"/>
  </p:sldIdLst>
  <p:sldSz cx="18288000" cy="10287000"/>
  <p:notesSz cx="6858000" cy="9144000"/>
  <p:embeddedFontLst>
    <p:embeddedFont>
      <p:font typeface="Bricolage Grotesque" panose="020B0605040402000204" pitchFamily="34" charset="0"/>
      <p:regular r:id="rId31"/>
      <p:bold r:id="rId32"/>
    </p:embeddedFont>
    <p:embeddedFont>
      <p:font typeface="Helvetica Neue" panose="02000503000000020004" pitchFamily="2"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0" roundtripDataSignature="AMtx7mg5Mxu0te1iHoKsSF1CX2ToYLbqA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39"/>
    <p:restoredTop sz="94658"/>
  </p:normalViewPr>
  <p:slideViewPr>
    <p:cSldViewPr snapToGrid="0">
      <p:cViewPr varScale="1">
        <p:scale>
          <a:sx n="48" d="100"/>
          <a:sy n="48" d="100"/>
        </p:scale>
        <p:origin x="256" y="12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40"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bitwarden.com/"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passwords.google.com/"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snopes.com/"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toolbox.google.com/factcheck/explorer" TargetMode="External"/><Relationship Id="rId4" Type="http://schemas.openxmlformats.org/officeDocument/2006/relationships/hyperlink" Target="https://www.factcheck.org/"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toolbox.google.com/factcheck/explorer" TargetMode="External"/><Relationship Id="rId7" Type="http://schemas.openxmlformats.org/officeDocument/2006/relationships/hyperlink" Target="https://mediabiasfactcheck.com/"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www.snopes.com/" TargetMode="External"/><Relationship Id="rId5" Type="http://schemas.openxmlformats.org/officeDocument/2006/relationships/hyperlink" Target="https://www.tineye.com/" TargetMode="External"/><Relationship Id="rId4" Type="http://schemas.openxmlformats.org/officeDocument/2006/relationships/hyperlink" Target="https://www.invid-project.eu/tools-and-services/invid-verification-plugin/"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images.google.com/"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www.invid-project.eu/tools-and-services/invid-verification-plugin/" TargetMode="External"/><Relationship Id="rId4" Type="http://schemas.openxmlformats.org/officeDocument/2006/relationships/hyperlink" Target="https://tineye.com/"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0" name="Google Shape;270;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Social media can be awesome for fun, friends, and memes—but it can also get messy. Hackers, cyberbullies, creepy DMs, and fake stuff are out there. Here’s how to stay safe and strong online:</a:t>
            </a:r>
            <a:endParaRPr/>
          </a:p>
          <a:p>
            <a:pPr marL="158750" lvl="0" indent="0" algn="l" rtl="0">
              <a:lnSpc>
                <a:spcPct val="100000"/>
              </a:lnSpc>
              <a:spcBef>
                <a:spcPts val="0"/>
              </a:spcBef>
              <a:spcAft>
                <a:spcPts val="0"/>
              </a:spcAft>
              <a:buSzPts val="1100"/>
              <a:buNone/>
            </a:pPr>
            <a:endParaRPr b="1"/>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Lock Down Your Accounts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Private is Powerful</a:t>
            </a:r>
            <a:r>
              <a:rPr lang="en-US" sz="1100" b="0" i="0" u="none" strike="noStrike" cap="none">
                <a:solidFill>
                  <a:srgbClr val="000000"/>
                </a:solidFill>
                <a:latin typeface="Arial"/>
                <a:ea typeface="Arial"/>
                <a:cs typeface="Arial"/>
                <a:sym typeface="Arial"/>
              </a:rPr>
              <a:t>: Set your account to private. You decide who follows you.</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Two-Factor Auth (2FA)</a:t>
            </a:r>
            <a:r>
              <a:rPr lang="en-US" sz="1100" b="0" i="0" u="none" strike="noStrike" cap="none">
                <a:solidFill>
                  <a:srgbClr val="000000"/>
                </a:solidFill>
                <a:latin typeface="Arial"/>
                <a:ea typeface="Arial"/>
                <a:cs typeface="Arial"/>
                <a:sym typeface="Arial"/>
              </a:rPr>
              <a:t>: Always turn this on. Even if someone gets your password, they can’t get in without the second code.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Unique Passwords</a:t>
            </a:r>
            <a:r>
              <a:rPr lang="en-US" sz="1100" b="0" i="0" u="none" strike="noStrike" cap="none">
                <a:solidFill>
                  <a:srgbClr val="000000"/>
                </a:solidFill>
                <a:latin typeface="Arial"/>
                <a:ea typeface="Arial"/>
                <a:cs typeface="Arial"/>
                <a:sym typeface="Arial"/>
              </a:rPr>
              <a:t>: Don’t reuse passwords. Use a password manager or write them down in a safe place.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Your account = your space. Don’t leave the door open for strangers.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Block &amp; Mute = Self-Care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someone sends creepy, hateful, or just annoying stuff—</a:t>
            </a:r>
            <a:r>
              <a:rPr lang="en-US" sz="1100" b="1" i="0" u="none" strike="noStrike" cap="none">
                <a:solidFill>
                  <a:srgbClr val="000000"/>
                </a:solidFill>
                <a:latin typeface="Arial"/>
                <a:ea typeface="Arial"/>
                <a:cs typeface="Arial"/>
                <a:sym typeface="Arial"/>
              </a:rPr>
              <a:t>block or mute them immediately.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 don’t need to “be nice” to people who disrespect you online.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Protecting your peace is not being dramatic. It’s being smart.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Think Before You Post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Anything you post could be screenshotted—even if it disappears.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overshare personal info like your school, home, location, or routines.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“Would I be okay if this went viral tomorrow?”—a good rule before posting.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Watch for Phishing or Fake Links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Got a DM like “OMG is this you??” with a link? 🚨 </a:t>
            </a:r>
            <a:r>
              <a:rPr lang="en-US" sz="1100" b="0" i="1" u="none" strike="noStrike" cap="none">
                <a:solidFill>
                  <a:srgbClr val="000000"/>
                </a:solidFill>
                <a:latin typeface="Arial"/>
                <a:ea typeface="Arial"/>
                <a:cs typeface="Arial"/>
                <a:sym typeface="Arial"/>
              </a:rPr>
              <a:t>DON’T CLICK.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That’s usually a trap to steal your account.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Only click links you trust. If it feels weird, it probably is.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5. What to Do If Someone Is Attacking You</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Don’t respond.</a:t>
            </a:r>
            <a:r>
              <a:rPr lang="en-US" sz="1100" b="0" i="0" u="none" strike="noStrike" cap="none">
                <a:solidFill>
                  <a:srgbClr val="000000"/>
                </a:solidFill>
                <a:latin typeface="Arial"/>
                <a:ea typeface="Arial"/>
                <a:cs typeface="Arial"/>
                <a:sym typeface="Arial"/>
              </a:rPr>
              <a:t> That’s what they want.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Screenshot everything.</a:t>
            </a:r>
            <a:r>
              <a:rPr lang="en-US" sz="1100" b="0" i="0" u="none" strike="noStrike" cap="none">
                <a:solidFill>
                  <a:srgbClr val="000000"/>
                </a:solidFill>
                <a:latin typeface="Arial"/>
                <a:ea typeface="Arial"/>
                <a:cs typeface="Arial"/>
                <a:sym typeface="Arial"/>
              </a:rPr>
              <a:t> Proof matters.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Block</a:t>
            </a:r>
            <a:r>
              <a:rPr lang="en-US" sz="1100" b="0" i="0" u="none" strike="noStrike" cap="none">
                <a:solidFill>
                  <a:srgbClr val="000000"/>
                </a:solidFill>
                <a:latin typeface="Arial"/>
                <a:ea typeface="Arial"/>
                <a:cs typeface="Arial"/>
                <a:sym typeface="Arial"/>
              </a:rPr>
              <a:t> the person, then </a:t>
            </a:r>
            <a:r>
              <a:rPr lang="en-US" sz="1100" b="1" i="0" u="none" strike="noStrike" cap="none">
                <a:solidFill>
                  <a:srgbClr val="000000"/>
                </a:solidFill>
                <a:latin typeface="Arial"/>
                <a:ea typeface="Arial"/>
                <a:cs typeface="Arial"/>
                <a:sym typeface="Arial"/>
              </a:rPr>
              <a:t>report</a:t>
            </a:r>
            <a:r>
              <a:rPr lang="en-US" sz="1100" b="0" i="0" u="none" strike="noStrike" cap="none">
                <a:solidFill>
                  <a:srgbClr val="000000"/>
                </a:solidFill>
                <a:latin typeface="Arial"/>
                <a:ea typeface="Arial"/>
                <a:cs typeface="Arial"/>
                <a:sym typeface="Arial"/>
              </a:rPr>
              <a:t> them.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How to report:</a:t>
            </a:r>
            <a:endParaRPr sz="105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On Instagram, TikTok, X, Snapchat, etc.:</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Tap the </a:t>
            </a:r>
            <a:r>
              <a:rPr lang="en-US" sz="1100" b="1" i="0" u="none" strike="noStrike" cap="none">
                <a:solidFill>
                  <a:srgbClr val="000000"/>
                </a:solidFill>
                <a:latin typeface="Arial"/>
                <a:ea typeface="Arial"/>
                <a:cs typeface="Arial"/>
                <a:sym typeface="Arial"/>
              </a:rPr>
              <a:t>three dots</a:t>
            </a:r>
            <a:r>
              <a:rPr lang="en-US" sz="1100" b="0" i="0" u="none" strike="noStrike" cap="none">
                <a:solidFill>
                  <a:srgbClr val="000000"/>
                </a:solidFill>
                <a:latin typeface="Arial"/>
                <a:ea typeface="Arial"/>
                <a:cs typeface="Arial"/>
                <a:sym typeface="Arial"/>
              </a:rPr>
              <a:t> (…) on their profile or post.</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Choose </a:t>
            </a:r>
            <a:r>
              <a:rPr lang="en-US" sz="1100" b="1" i="0" u="none" strike="noStrike" cap="none">
                <a:solidFill>
                  <a:srgbClr val="000000"/>
                </a:solidFill>
                <a:latin typeface="Arial"/>
                <a:ea typeface="Arial"/>
                <a:cs typeface="Arial"/>
                <a:sym typeface="Arial"/>
              </a:rPr>
              <a:t>“Report”</a:t>
            </a:r>
            <a:r>
              <a:rPr lang="en-US" sz="1100" b="0" i="0" u="none" strike="noStrike" cap="none">
                <a:solidFill>
                  <a:srgbClr val="000000"/>
                </a:solidFill>
                <a:latin typeface="Arial"/>
                <a:ea typeface="Arial"/>
                <a:cs typeface="Arial"/>
                <a:sym typeface="Arial"/>
              </a:rPr>
              <a:t> or </a:t>
            </a:r>
            <a:r>
              <a:rPr lang="en-US" sz="1100" b="1" i="0" u="none" strike="noStrike" cap="none">
                <a:solidFill>
                  <a:srgbClr val="000000"/>
                </a:solidFill>
                <a:latin typeface="Arial"/>
                <a:ea typeface="Arial"/>
                <a:cs typeface="Arial"/>
                <a:sym typeface="Arial"/>
              </a:rPr>
              <a:t>“Report user”</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Follow the steps.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If it’s serious (threats, stalking, blackmail), tell an adult and report to local </a:t>
            </a:r>
            <a:r>
              <a:rPr lang="en-US" sz="1100" b="1" i="0" u="none" strike="noStrike" cap="none">
                <a:solidFill>
                  <a:srgbClr val="000000"/>
                </a:solidFill>
                <a:latin typeface="Arial"/>
                <a:ea typeface="Arial"/>
                <a:cs typeface="Arial"/>
                <a:sym typeface="Arial"/>
              </a:rPr>
              <a:t>cybercrime authorities</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6. Follow Positive People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Fill your feed with content that lifts you up—not drags you down.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Unfollow anything that makes you feel “less than.”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Mental health &gt; likes.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Reminder:</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Social media is YOUR space. You control it. You have the right to feel safe, heard, and respected.</a:t>
            </a:r>
            <a:endParaRPr sz="1400" b="0" i="1"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b="1"/>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1" i="0" u="none" strike="noStrike" cap="none">
                <a:solidFill>
                  <a:srgbClr val="000000"/>
                </a:solidFill>
                <a:latin typeface="Arial"/>
                <a:ea typeface="Arial"/>
                <a:cs typeface="Arial"/>
                <a:sym typeface="Arial"/>
              </a:rPr>
              <a:t>✅ 1. CREATE: Strong and Smart Passwords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this formula:</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At least 12 characters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mix of: 🔡 </a:t>
            </a:r>
            <a:r>
              <a:rPr lang="en-US" sz="1100" b="1" i="0" u="none" strike="noStrike" cap="none">
                <a:solidFill>
                  <a:srgbClr val="000000"/>
                </a:solidFill>
                <a:latin typeface="Arial"/>
                <a:ea typeface="Arial"/>
                <a:cs typeface="Arial"/>
                <a:sym typeface="Arial"/>
              </a:rPr>
              <a:t>uppercase + lowercase</a:t>
            </a:r>
            <a:r>
              <a:rPr lang="en-US" sz="1100" b="0" i="0" u="none" strike="noStrike" cap="none">
                <a:solidFill>
                  <a:srgbClr val="000000"/>
                </a:solidFill>
                <a:latin typeface="Arial"/>
                <a:ea typeface="Arial"/>
                <a:cs typeface="Arial"/>
                <a:sym typeface="Arial"/>
              </a:rPr>
              <a:t>, 🔢 </a:t>
            </a:r>
            <a:r>
              <a:rPr lang="en-US" sz="1100" b="1" i="0" u="none" strike="noStrike" cap="none">
                <a:solidFill>
                  <a:srgbClr val="000000"/>
                </a:solidFill>
                <a:latin typeface="Arial"/>
                <a:ea typeface="Arial"/>
                <a:cs typeface="Arial"/>
                <a:sym typeface="Arial"/>
              </a:rPr>
              <a:t>numbers</a:t>
            </a:r>
            <a:r>
              <a:rPr lang="en-US" sz="1100" b="0" i="0" u="none" strike="noStrike" cap="none">
                <a:solidFill>
                  <a:srgbClr val="000000"/>
                </a:solidFill>
                <a:latin typeface="Arial"/>
                <a:ea typeface="Arial"/>
                <a:cs typeface="Arial"/>
                <a:sym typeface="Arial"/>
              </a:rPr>
              <a:t>, and 🔣 </a:t>
            </a:r>
            <a:r>
              <a:rPr lang="en-US" sz="1100" b="1" i="0" u="none" strike="noStrike" cap="none">
                <a:solidFill>
                  <a:srgbClr val="000000"/>
                </a:solidFill>
                <a:latin typeface="Arial"/>
                <a:ea typeface="Arial"/>
                <a:cs typeface="Arial"/>
                <a:sym typeface="Arial"/>
              </a:rPr>
              <a:t>symbols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No personal info (like your name, birthdate, or pet)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1" i="0" u="none" strike="noStrike" cap="none">
                <a:solidFill>
                  <a:srgbClr val="000000"/>
                </a:solidFill>
                <a:latin typeface="Arial"/>
                <a:ea typeface="Arial"/>
                <a:cs typeface="Arial"/>
                <a:sym typeface="Arial"/>
              </a:rPr>
              <a:t>TIP</a:t>
            </a:r>
            <a:r>
              <a:rPr lang="en-US" sz="1100" b="0" i="0" u="none" strike="noStrike" cap="none">
                <a:solidFill>
                  <a:srgbClr val="000000"/>
                </a:solidFill>
                <a:latin typeface="Arial"/>
                <a:ea typeface="Arial"/>
                <a:cs typeface="Arial"/>
                <a:sym typeface="Arial"/>
              </a:rPr>
              <a:t>: Turn a sentence into a password:</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“My dog Barks at 7PM!” → MdB@7pm!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Or use </a:t>
            </a:r>
            <a:r>
              <a:rPr lang="en-US" sz="1100" b="1" i="0" u="none" strike="noStrike" cap="none">
                <a:solidFill>
                  <a:srgbClr val="000000"/>
                </a:solidFill>
                <a:latin typeface="Arial"/>
                <a:ea typeface="Arial"/>
                <a:cs typeface="Arial"/>
                <a:sym typeface="Arial"/>
              </a:rPr>
              <a:t>passphrases</a:t>
            </a:r>
            <a:r>
              <a:rPr lang="en-US" sz="1100" b="0" i="0" u="none" strike="noStrike" cap="none">
                <a:solidFill>
                  <a:srgbClr val="000000"/>
                </a:solidFill>
                <a:latin typeface="Arial"/>
                <a:ea typeface="Arial"/>
                <a:cs typeface="Arial"/>
                <a:sym typeface="Arial"/>
              </a:rPr>
              <a:t>:</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sunrise-ghost-toast-rocket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DIFFERENTIATE: One Password ≠ All Accounts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Never reuse the same password for multiple apps or websites.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one gets hacked, they </a:t>
            </a:r>
            <a:r>
              <a:rPr lang="en-US" sz="1100" b="1" i="0" u="none" strike="noStrike" cap="none">
                <a:solidFill>
                  <a:srgbClr val="000000"/>
                </a:solidFill>
                <a:latin typeface="Arial"/>
                <a:ea typeface="Arial"/>
                <a:cs typeface="Arial"/>
                <a:sym typeface="Arial"/>
              </a:rPr>
              <a:t>all</a:t>
            </a:r>
            <a:r>
              <a:rPr lang="en-US" sz="1100" b="0" i="0" u="none" strike="noStrike" cap="none">
                <a:solidFill>
                  <a:srgbClr val="000000"/>
                </a:solidFill>
                <a:latin typeface="Arial"/>
                <a:ea typeface="Arial"/>
                <a:cs typeface="Arial"/>
                <a:sym typeface="Arial"/>
              </a:rPr>
              <a:t> become vulnerable.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Use </a:t>
            </a:r>
            <a:r>
              <a:rPr lang="en-US" sz="1100" b="1" i="0" u="none" strike="noStrike" cap="none">
                <a:solidFill>
                  <a:srgbClr val="000000"/>
                </a:solidFill>
                <a:latin typeface="Arial"/>
                <a:ea typeface="Arial"/>
                <a:cs typeface="Arial"/>
                <a:sym typeface="Arial"/>
              </a:rPr>
              <a:t>slight variations</a:t>
            </a:r>
            <a:r>
              <a:rPr lang="en-US" sz="1100" b="0" i="0" u="none" strike="noStrike" cap="none">
                <a:solidFill>
                  <a:srgbClr val="000000"/>
                </a:solidFill>
                <a:latin typeface="Arial"/>
                <a:ea typeface="Arial"/>
                <a:cs typeface="Arial"/>
                <a:sym typeface="Arial"/>
              </a:rPr>
              <a:t> if needed:</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Instagram → Photo$Insta2025!</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School Email → Learn&amp;Grow2025!</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STORE: Where to Keep Them Safely</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a </a:t>
            </a:r>
            <a:r>
              <a:rPr lang="en-US" sz="1100" b="1" i="0" u="none" strike="noStrike" cap="none">
                <a:solidFill>
                  <a:srgbClr val="000000"/>
                </a:solidFill>
                <a:latin typeface="Arial"/>
                <a:ea typeface="Arial"/>
                <a:cs typeface="Arial"/>
                <a:sym typeface="Arial"/>
              </a:rPr>
              <a:t>password manager</a:t>
            </a:r>
            <a:r>
              <a:rPr lang="en-US" sz="1100" b="0" i="0" u="none" strike="noStrike" cap="none">
                <a:solidFill>
                  <a:srgbClr val="000000"/>
                </a:solidFill>
                <a:latin typeface="Arial"/>
                <a:ea typeface="Arial"/>
                <a:cs typeface="Arial"/>
                <a:sym typeface="Arial"/>
              </a:rPr>
              <a:t> (like Bitwarden, 1Password, or your browser’s secure vault).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Write them down </a:t>
            </a:r>
            <a:r>
              <a:rPr lang="en-US" sz="1100" b="1" i="0" u="none" strike="noStrike" cap="none">
                <a:solidFill>
                  <a:srgbClr val="000000"/>
                </a:solidFill>
                <a:latin typeface="Arial"/>
                <a:ea typeface="Arial"/>
                <a:cs typeface="Arial"/>
                <a:sym typeface="Arial"/>
              </a:rPr>
              <a:t>only if</a:t>
            </a:r>
            <a:r>
              <a:rPr lang="en-US" sz="1100" b="0" i="0" u="none" strike="noStrike" cap="none">
                <a:solidFill>
                  <a:srgbClr val="000000"/>
                </a:solidFill>
                <a:latin typeface="Arial"/>
                <a:ea typeface="Arial"/>
                <a:cs typeface="Arial"/>
                <a:sym typeface="Arial"/>
              </a:rPr>
              <a:t> stored in a locked drawer or private notebook.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Save them in Notes app or Word files on your phone/laptop.</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Share them in messages, chats, or screenshots.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REMEMBER: Train Your Brain</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patterns, rhymes, or visual tricks to memorize key passwords.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Example:</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For school: “Books4Life@23!” → Picture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Test yourself every few weeks.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5. HANDLE: Keep It Private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Your password is like your </a:t>
            </a:r>
            <a:r>
              <a:rPr lang="en-US" sz="1100" b="1" i="0" u="none" strike="noStrike" cap="none">
                <a:solidFill>
                  <a:srgbClr val="000000"/>
                </a:solidFill>
                <a:latin typeface="Arial"/>
                <a:ea typeface="Arial"/>
                <a:cs typeface="Arial"/>
                <a:sym typeface="Arial"/>
              </a:rPr>
              <a:t>toothbrush</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Only </a:t>
            </a:r>
            <a:r>
              <a:rPr lang="en-US" sz="1100" b="1" i="0" u="none" strike="noStrike" cap="none">
                <a:solidFill>
                  <a:srgbClr val="000000"/>
                </a:solidFill>
                <a:latin typeface="Arial"/>
                <a:ea typeface="Arial"/>
                <a:cs typeface="Arial"/>
                <a:sym typeface="Arial"/>
              </a:rPr>
              <a:t>you</a:t>
            </a:r>
            <a:r>
              <a:rPr lang="en-US" sz="1100" b="0" i="0" u="none" strike="noStrike" cap="none">
                <a:solidFill>
                  <a:srgbClr val="000000"/>
                </a:solidFill>
                <a:latin typeface="Arial"/>
                <a:ea typeface="Arial"/>
                <a:cs typeface="Arial"/>
                <a:sym typeface="Arial"/>
              </a:rPr>
              <a:t> should use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Change it if it’s old, shared, or compromised.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share it with friends, not even BFFs.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you must share (e.g., family Netflix), set up a </a:t>
            </a:r>
            <a:r>
              <a:rPr lang="en-US" sz="1100" b="1" i="0" u="none" strike="noStrike" cap="none">
                <a:solidFill>
                  <a:srgbClr val="000000"/>
                </a:solidFill>
                <a:latin typeface="Arial"/>
                <a:ea typeface="Arial"/>
                <a:cs typeface="Arial"/>
                <a:sym typeface="Arial"/>
              </a:rPr>
              <a:t>separate account or profile</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Bonus Tip: Look Out for…</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Emails or DMs asking for passwords = </a:t>
            </a:r>
            <a:r>
              <a:rPr lang="en-US" sz="1100" b="1" i="0" u="none" strike="noStrike" cap="none">
                <a:solidFill>
                  <a:srgbClr val="000000"/>
                </a:solidFill>
                <a:latin typeface="Arial"/>
                <a:ea typeface="Arial"/>
                <a:cs typeface="Arial"/>
                <a:sym typeface="Arial"/>
              </a:rPr>
              <a:t>Phishing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Login pages that look “off” = </a:t>
            </a:r>
            <a:r>
              <a:rPr lang="en-US" sz="1100" b="1" i="0" u="none" strike="noStrike" cap="none">
                <a:solidFill>
                  <a:srgbClr val="000000"/>
                </a:solidFill>
                <a:latin typeface="Arial"/>
                <a:ea typeface="Arial"/>
                <a:cs typeface="Arial"/>
                <a:sym typeface="Arial"/>
              </a:rPr>
              <a:t>Fake websites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Random pop-ups = </a:t>
            </a:r>
            <a:r>
              <a:rPr lang="en-US" sz="1100" b="1" i="0" u="none" strike="noStrike" cap="none">
                <a:solidFill>
                  <a:srgbClr val="000000"/>
                </a:solidFill>
                <a:latin typeface="Arial"/>
                <a:ea typeface="Arial"/>
                <a:cs typeface="Arial"/>
                <a:sym typeface="Arial"/>
              </a:rPr>
              <a:t>Malware traps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Always check the URL and </a:t>
            </a:r>
            <a:r>
              <a:rPr lang="en-US" sz="1100" b="1" i="0" u="none" strike="noStrike" cap="none">
                <a:solidFill>
                  <a:srgbClr val="000000"/>
                </a:solidFill>
                <a:latin typeface="Arial"/>
                <a:ea typeface="Arial"/>
                <a:cs typeface="Arial"/>
                <a:sym typeface="Arial"/>
              </a:rPr>
              <a:t>enable 2FA</a:t>
            </a:r>
            <a:r>
              <a:rPr lang="en-US" sz="1100" b="0" i="0" u="none" strike="noStrike" cap="none">
                <a:solidFill>
                  <a:srgbClr val="000000"/>
                </a:solidFill>
                <a:latin typeface="Arial"/>
                <a:ea typeface="Arial"/>
                <a:cs typeface="Arial"/>
                <a:sym typeface="Arial"/>
              </a:rPr>
              <a:t> (two-factor authentication) when possible.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WORD:</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“Treat your passwords like your secrets: strong, unique, and shared with no one.”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b="1"/>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Google Shape;304;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You use </a:t>
            </a:r>
            <a:r>
              <a:rPr lang="en-US" sz="1100" b="1" i="0" u="none" strike="noStrike" cap="none">
                <a:solidFill>
                  <a:srgbClr val="000000"/>
                </a:solidFill>
                <a:latin typeface="Arial"/>
                <a:ea typeface="Arial"/>
                <a:cs typeface="Arial"/>
                <a:sym typeface="Arial"/>
              </a:rPr>
              <a:t>one key</a:t>
            </a:r>
            <a:r>
              <a:rPr lang="en-US" sz="1100" b="0" i="0" u="none" strike="noStrike" cap="none">
                <a:solidFill>
                  <a:srgbClr val="000000"/>
                </a:solidFill>
                <a:latin typeface="Arial"/>
                <a:ea typeface="Arial"/>
                <a:cs typeface="Arial"/>
                <a:sym typeface="Arial"/>
              </a:rPr>
              <a:t> for your house, bike lock, locker, and diary.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Now… someone finds that </a:t>
            </a:r>
            <a:r>
              <a:rPr lang="en-US" sz="1100" b="1" i="0" u="none" strike="noStrike" cap="none">
                <a:solidFill>
                  <a:srgbClr val="000000"/>
                </a:solidFill>
                <a:latin typeface="Arial"/>
                <a:ea typeface="Arial"/>
                <a:cs typeface="Arial"/>
                <a:sym typeface="Arial"/>
              </a:rPr>
              <a:t>one key</a:t>
            </a:r>
            <a:r>
              <a:rPr lang="en-US" sz="1100" b="0" i="0" u="none" strike="noStrike" cap="none">
                <a:solidFill>
                  <a:srgbClr val="000000"/>
                </a:solidFill>
                <a:latin typeface="Arial"/>
                <a:ea typeface="Arial"/>
                <a:cs typeface="Arial"/>
                <a:sym typeface="Arial"/>
              </a:rPr>
              <a:t>.</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What happens?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They can </a:t>
            </a:r>
            <a:r>
              <a:rPr lang="en-US" sz="1100" b="1" i="0" u="none" strike="noStrike" cap="none">
                <a:solidFill>
                  <a:srgbClr val="000000"/>
                </a:solidFill>
                <a:latin typeface="Arial"/>
                <a:ea typeface="Arial"/>
                <a:cs typeface="Arial"/>
                <a:sym typeface="Arial"/>
              </a:rPr>
              <a:t>unlock everything.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That’s exactly what happens when you use the </a:t>
            </a:r>
            <a:r>
              <a:rPr lang="en-US" sz="1100" b="1" i="0" u="none" strike="noStrike" cap="none">
                <a:solidFill>
                  <a:srgbClr val="000000"/>
                </a:solidFill>
                <a:latin typeface="Arial"/>
                <a:ea typeface="Arial"/>
                <a:cs typeface="Arial"/>
                <a:sym typeface="Arial"/>
              </a:rPr>
              <a:t>same password</a:t>
            </a:r>
            <a:r>
              <a:rPr lang="en-US" sz="1100" b="0" i="0" u="none" strike="noStrike" cap="none">
                <a:solidFill>
                  <a:srgbClr val="000000"/>
                </a:solidFill>
                <a:latin typeface="Arial"/>
                <a:ea typeface="Arial"/>
                <a:cs typeface="Arial"/>
                <a:sym typeface="Arial"/>
              </a:rPr>
              <a:t> on every website.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What Could Go Wrong?</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Here’s how it happens: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One site</a:t>
            </a:r>
            <a:r>
              <a:rPr lang="en-US" sz="1100" b="0" i="0" u="none" strike="noStrike" cap="none">
                <a:solidFill>
                  <a:srgbClr val="000000"/>
                </a:solidFill>
                <a:latin typeface="Arial"/>
                <a:ea typeface="Arial"/>
                <a:cs typeface="Arial"/>
                <a:sym typeface="Arial"/>
              </a:rPr>
              <a:t> gets hacked (maybe a game or a store).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Hackers get your password from that site.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They </a:t>
            </a:r>
            <a:r>
              <a:rPr lang="en-US" sz="1100" b="1" i="0" u="none" strike="noStrike" cap="none">
                <a:solidFill>
                  <a:srgbClr val="000000"/>
                </a:solidFill>
                <a:latin typeface="Arial"/>
                <a:ea typeface="Arial"/>
                <a:cs typeface="Arial"/>
                <a:sym typeface="Arial"/>
              </a:rPr>
              <a:t>try the same password</a:t>
            </a:r>
            <a:r>
              <a:rPr lang="en-US" sz="1100" b="0" i="0" u="none" strike="noStrike" cap="none">
                <a:solidFill>
                  <a:srgbClr val="000000"/>
                </a:solidFill>
                <a:latin typeface="Arial"/>
                <a:ea typeface="Arial"/>
                <a:cs typeface="Arial"/>
                <a:sym typeface="Arial"/>
              </a:rPr>
              <a:t> on Instagram, TikTok, your email… and it </a:t>
            </a:r>
            <a:r>
              <a:rPr lang="en-US" sz="1100" b="1" i="0" u="none" strike="noStrike" cap="none">
                <a:solidFill>
                  <a:srgbClr val="000000"/>
                </a:solidFill>
                <a:latin typeface="Arial"/>
                <a:ea typeface="Arial"/>
                <a:cs typeface="Arial"/>
                <a:sym typeface="Arial"/>
              </a:rPr>
              <a:t>works</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Boom. They’re inside </a:t>
            </a:r>
            <a:r>
              <a:rPr lang="en-US" sz="1100" b="1" i="0" u="none" strike="noStrike" cap="none">
                <a:solidFill>
                  <a:srgbClr val="000000"/>
                </a:solidFill>
                <a:latin typeface="Arial"/>
                <a:ea typeface="Arial"/>
                <a:cs typeface="Arial"/>
                <a:sym typeface="Arial"/>
              </a:rPr>
              <a:t>everything.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Real-World Trouble You Could Face: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1" i="0" u="none" strike="noStrike" cap="none">
                <a:solidFill>
                  <a:srgbClr val="000000"/>
                </a:solidFill>
                <a:latin typeface="Arial"/>
                <a:ea typeface="Arial"/>
                <a:cs typeface="Arial"/>
                <a:sym typeface="Arial"/>
              </a:rPr>
              <a:t>Your DMs get exposed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School emails get messed with</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Someone orders things using your account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You get blamed for messages </a:t>
            </a:r>
            <a:r>
              <a:rPr lang="en-US" sz="1100" b="0" i="1" u="none" strike="noStrike" cap="none">
                <a:solidFill>
                  <a:srgbClr val="000000"/>
                </a:solidFill>
                <a:latin typeface="Arial"/>
                <a:ea typeface="Arial"/>
                <a:cs typeface="Arial"/>
                <a:sym typeface="Arial"/>
              </a:rPr>
              <a:t>you</a:t>
            </a:r>
            <a:r>
              <a:rPr lang="en-US" sz="1100" b="0" i="0" u="none" strike="noStrike" cap="none">
                <a:solidFill>
                  <a:srgbClr val="000000"/>
                </a:solidFill>
                <a:latin typeface="Arial"/>
                <a:ea typeface="Arial"/>
                <a:cs typeface="Arial"/>
                <a:sym typeface="Arial"/>
              </a:rPr>
              <a:t> didn’t send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Be Smarter: Use Different Passwords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Think of each site like a </a:t>
            </a:r>
            <a:r>
              <a:rPr lang="en-US" sz="1100" b="1" i="0" u="none" strike="noStrike" cap="none">
                <a:solidFill>
                  <a:srgbClr val="000000"/>
                </a:solidFill>
                <a:latin typeface="Arial"/>
                <a:ea typeface="Arial"/>
                <a:cs typeface="Arial"/>
                <a:sym typeface="Arial"/>
              </a:rPr>
              <a:t>different lock</a:t>
            </a:r>
            <a:r>
              <a:rPr lang="en-US" sz="1100" b="0" i="0" u="none" strike="noStrike" cap="none">
                <a:solidFill>
                  <a:srgbClr val="000000"/>
                </a:solidFill>
                <a:latin typeface="Arial"/>
                <a:ea typeface="Arial"/>
                <a:cs typeface="Arial"/>
                <a:sym typeface="Arial"/>
              </a:rPr>
              <a:t>.</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Would you trust one key for everything in your life?</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No way.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a:t>
            </a:r>
            <a:r>
              <a:rPr lang="en-US" sz="1100" b="1" i="0" u="none" strike="noStrike" cap="none">
                <a:solidFill>
                  <a:srgbClr val="000000"/>
                </a:solidFill>
                <a:latin typeface="Arial"/>
                <a:ea typeface="Arial"/>
                <a:cs typeface="Arial"/>
                <a:sym typeface="Arial"/>
              </a:rPr>
              <a:t>different passwords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Or use a </a:t>
            </a:r>
            <a:r>
              <a:rPr lang="en-US" sz="1100" b="1" i="0" u="none" strike="noStrike" cap="none">
                <a:solidFill>
                  <a:srgbClr val="000000"/>
                </a:solidFill>
                <a:latin typeface="Arial"/>
                <a:ea typeface="Arial"/>
                <a:cs typeface="Arial"/>
                <a:sym typeface="Arial"/>
              </a:rPr>
              <a:t>password manager</a:t>
            </a:r>
            <a:r>
              <a:rPr lang="en-US" sz="1100" b="0" i="0" u="none" strike="noStrike" cap="none">
                <a:solidFill>
                  <a:srgbClr val="000000"/>
                </a:solidFill>
                <a:latin typeface="Arial"/>
                <a:ea typeface="Arial"/>
                <a:cs typeface="Arial"/>
                <a:sym typeface="Arial"/>
              </a:rPr>
              <a:t> to help keep track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That way, if one </a:t>
            </a:r>
            <a:endParaRPr b="1"/>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Social engineering</a:t>
            </a:r>
            <a:r>
              <a:rPr lang="en-US" sz="1100" b="0" i="0" u="none" strike="noStrike" cap="none">
                <a:solidFill>
                  <a:srgbClr val="000000"/>
                </a:solidFill>
                <a:latin typeface="Arial"/>
                <a:ea typeface="Arial"/>
                <a:cs typeface="Arial"/>
                <a:sym typeface="Arial"/>
              </a:rPr>
              <a:t> is when someone tries to trick you into giving up your personal info, passwords, or even access to your accounts.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It’s like digital </a:t>
            </a:r>
            <a:r>
              <a:rPr lang="en-US" sz="1100" b="1" i="0" u="none" strike="noStrike" cap="none">
                <a:solidFill>
                  <a:srgbClr val="000000"/>
                </a:solidFill>
                <a:latin typeface="Arial"/>
                <a:ea typeface="Arial"/>
                <a:cs typeface="Arial"/>
                <a:sym typeface="Arial"/>
              </a:rPr>
              <a:t>manipulation.</a:t>
            </a:r>
            <a:r>
              <a:rPr lang="en-US" sz="1100" b="0" i="0" u="none" strike="noStrike" cap="none">
                <a:solidFill>
                  <a:srgbClr val="000000"/>
                </a:solidFill>
                <a:latin typeface="Arial"/>
                <a:ea typeface="Arial"/>
                <a:cs typeface="Arial"/>
                <a:sym typeface="Arial"/>
              </a:rPr>
              <a:t> Instead of “hacking” your device, they “hack” </a:t>
            </a:r>
            <a:r>
              <a:rPr lang="en-US" sz="1100" b="1" i="0" u="none" strike="noStrike" cap="none">
                <a:solidFill>
                  <a:srgbClr val="000000"/>
                </a:solidFill>
                <a:latin typeface="Arial"/>
                <a:ea typeface="Arial"/>
                <a:cs typeface="Arial"/>
                <a:sym typeface="Arial"/>
              </a:rPr>
              <a:t>you</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Common Social Engineering Tricks: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Phishing</a:t>
            </a:r>
            <a:r>
              <a:rPr lang="en-US" sz="1100" b="0" i="0" u="none" strike="noStrike" cap="none">
                <a:solidFill>
                  <a:srgbClr val="000000"/>
                </a:solidFill>
                <a:latin typeface="Arial"/>
                <a:ea typeface="Arial"/>
                <a:cs typeface="Arial"/>
                <a:sym typeface="Arial"/>
              </a:rPr>
              <a:t>: Fake messages or emails like:</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“OMG is this you in this video? 👀”</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“Click here to claim your free prize!”</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“Your account has been suspended, log in now!”</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Pretending to Be Someone</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“friend” asking for your password.</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Someone saying, “I’m your school IT guy, can I reset your password?”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Emotional Pressure</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you don’t reply in 5 minutes, something bad will happen.”</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“You’ll get banned if you don’t click now!”</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How to Prevent It Like a Pro:</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1. Slow Down. Always.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If a message feels urgent, emotional, or weird—</a:t>
            </a:r>
            <a:r>
              <a:rPr lang="en-US" sz="1100" b="1" i="0" u="none" strike="noStrike" cap="none">
                <a:solidFill>
                  <a:srgbClr val="000000"/>
                </a:solidFill>
                <a:latin typeface="Arial"/>
                <a:ea typeface="Arial"/>
                <a:cs typeface="Arial"/>
                <a:sym typeface="Arial"/>
              </a:rPr>
              <a:t>pause.</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Social engineers </a:t>
            </a:r>
            <a:r>
              <a:rPr lang="en-US" sz="1100" b="0" i="1" u="none" strike="noStrike" cap="none">
                <a:solidFill>
                  <a:srgbClr val="000000"/>
                </a:solidFill>
                <a:latin typeface="Arial"/>
                <a:ea typeface="Arial"/>
                <a:cs typeface="Arial"/>
                <a:sym typeface="Arial"/>
              </a:rPr>
              <a:t>want</a:t>
            </a:r>
            <a:r>
              <a:rPr lang="en-US" sz="1100" b="0" i="0" u="none" strike="noStrike" cap="none">
                <a:solidFill>
                  <a:srgbClr val="000000"/>
                </a:solidFill>
                <a:latin typeface="Arial"/>
                <a:ea typeface="Arial"/>
                <a:cs typeface="Arial"/>
                <a:sym typeface="Arial"/>
              </a:rPr>
              <a:t> you to act fast without thinking.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Slow = Safe. Fast = Risky.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2. Never Share Personal Info</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No passwords, codes, addresses, or school details in DMs or texts—even with “friends.”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someone really needs help, they’ll call or talk to you directly.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3. Double-Check the Source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a friend sends a strange link, ask: “Did you actually send this?”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Check email addresses—</a:t>
            </a:r>
            <a:r>
              <a:rPr lang="en-US" sz="1100" b="1" i="0" u="none" strike="noStrike" cap="none">
                <a:solidFill>
                  <a:srgbClr val="000000"/>
                </a:solidFill>
                <a:latin typeface="Arial"/>
                <a:ea typeface="Arial"/>
                <a:cs typeface="Arial"/>
                <a:sym typeface="Arial"/>
              </a:rPr>
              <a:t>support@instagram.com</a:t>
            </a:r>
            <a:r>
              <a:rPr lang="en-US" sz="1100" b="0" i="0" u="none" strike="noStrike" cap="none">
                <a:solidFill>
                  <a:srgbClr val="000000"/>
                </a:solidFill>
                <a:latin typeface="Arial"/>
                <a:ea typeface="Arial"/>
                <a:cs typeface="Arial"/>
                <a:sym typeface="Arial"/>
              </a:rPr>
              <a:t> is NOT the same as </a:t>
            </a:r>
            <a:r>
              <a:rPr lang="en-US" sz="1100" b="1" i="0" u="none" strike="noStrike" cap="none">
                <a:solidFill>
                  <a:srgbClr val="000000"/>
                </a:solidFill>
                <a:latin typeface="Arial"/>
                <a:ea typeface="Arial"/>
                <a:cs typeface="Arial"/>
                <a:sym typeface="Arial"/>
              </a:rPr>
              <a:t>insta-help4421@gmail.com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4. Use 2FA (Two-Factor Authentication)</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Even if someone </a:t>
            </a:r>
            <a:r>
              <a:rPr lang="en-US" sz="1100" b="0" i="1" u="none" strike="noStrike" cap="none">
                <a:solidFill>
                  <a:srgbClr val="000000"/>
                </a:solidFill>
                <a:latin typeface="Arial"/>
                <a:ea typeface="Arial"/>
                <a:cs typeface="Arial"/>
                <a:sym typeface="Arial"/>
              </a:rPr>
              <a:t>does</a:t>
            </a:r>
            <a:r>
              <a:rPr lang="en-US" sz="1100" b="0" i="0" u="none" strike="noStrike" cap="none">
                <a:solidFill>
                  <a:srgbClr val="000000"/>
                </a:solidFill>
                <a:latin typeface="Arial"/>
                <a:ea typeface="Arial"/>
                <a:cs typeface="Arial"/>
                <a:sym typeface="Arial"/>
              </a:rPr>
              <a:t> get your password, they can’t get in without the second code sent to your phone/email.</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5. Don’t Be Embarrassed to Report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Got tricked? It happens to smart people too.</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Report fake messages on social media (tap </a:t>
            </a:r>
            <a:r>
              <a:rPr lang="en-US" sz="1100" b="1" i="0" u="none" strike="noStrike" cap="none">
                <a:solidFill>
                  <a:srgbClr val="000000"/>
                </a:solidFill>
                <a:latin typeface="Arial"/>
                <a:ea typeface="Arial"/>
                <a:cs typeface="Arial"/>
                <a:sym typeface="Arial"/>
              </a:rPr>
              <a:t>… &gt; Report</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Tell a trusted adult, teacher, or IT support.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Reminder for You:</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“If someone’s trying to rush, guilt, or scare you into sharing something… it’s a trap.”</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Stay alert. Stay in control. You’re smarter than a scammer. 💪</a:t>
            </a: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8" name="Google Shape;338;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Protect Your Privacy</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share personal info like your full name, school, address, phone number, or daily routine.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strong, unique passwords and turn on 2FA (two-factor authentication).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Keep your accounts private unless you </a:t>
            </a:r>
            <a:r>
              <a:rPr lang="en-US" sz="1100" b="1" i="0" u="none" strike="noStrike" cap="none">
                <a:solidFill>
                  <a:srgbClr val="000000"/>
                </a:solidFill>
                <a:latin typeface="Arial"/>
                <a:ea typeface="Arial"/>
                <a:cs typeface="Arial"/>
                <a:sym typeface="Arial"/>
              </a:rPr>
              <a:t>really</a:t>
            </a:r>
            <a:r>
              <a:rPr lang="en-US" sz="1100" b="0" i="0" u="none" strike="noStrike" cap="none">
                <a:solidFill>
                  <a:srgbClr val="000000"/>
                </a:solidFill>
                <a:latin typeface="Arial"/>
                <a:ea typeface="Arial"/>
                <a:cs typeface="Arial"/>
                <a:sym typeface="Arial"/>
              </a:rPr>
              <a:t> understand who can see your posts.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If you wouldn’t shout it in a crowded room, don’t post it online.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Think Before You Type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Pause before you post, comment, or share. Ask:</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“Would I say this to someone’s face?”</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“How would I feel if this were about me?”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Avoid sarcasm or dark jokes—they don’t always come across the way you mean them.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The delete button exists, but screenshots are forever.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Be Kind. Be Respectful. Be Human.</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Treat others how you want to be treated—yes, even online.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be a troll. Don’t feed trolls.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Stand up for others respectfully or report bullying to a trusted adult.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Empathy &gt; likes.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No Drama, No Dumping</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Avoid oversharing feelings or venting in public threads.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Talk to a trusted friend or adult offline if you’re upset.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subtweet, vague post, or post to “get back” at someone.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Digital drama is exhausting—and public.</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5. Check Your Sources Before You Share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Not everything online is true.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Avoid spreading rumours, fake news, or scary “trending” hoaxes.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it sounds too shocking, funny, or dramatic to be real… it probably is.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When in doubt, fact-check it out.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6. Use Your Platform for Good</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Share things that inspire, uplift, or educate.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Celebrate others’ successes. Support your friends.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you see hate, report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Your voice matters—use it wisely.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7. Get Consent Before Posting Others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Always ask before tagging or posting a pic of someone else.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Respect their “no.”</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share embarrassing photos or videos—even if it’s “just for fun.”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Their privacy is as important as yours.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8. Avoid These Online Behaviours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Cyberbullying (harassment, exclusion, impersonation)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Ghosting without context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Spamming, chain messages, or excessive tagging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Public shaming or “calling out”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Being online doesn’t make it okay to be unkind.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9. Set Boundaries &amp; Take Breaks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It’s okay to unplug and recharge.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compare your life to people’s highlight reels.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screen time settings or take social media breaks if needed.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Mental health &gt; nonstop scrolling.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10. When Things Go Wrong—Speak Up</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Tell a trusted adult if:</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 feel unsafe</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Someone is threatening or bullying you</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You’ve seen or experienced harassment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Report abuse using in-app tools (Instagram, TikTok, Snapchat all have “Report” options)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You’re not alone—and it’s never “just drama” if it hurts.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Thought: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“Being online is like being in a digital neighbourhood. What kind of neighbour do you want to be?”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5" name="Google Shape;355;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How You Can Stay Safe Every Day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What Is Cybersecurity, Anyway?</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Think of </a:t>
            </a:r>
            <a:r>
              <a:rPr lang="en-US" sz="1100" b="1" i="0" u="none" strike="noStrike" cap="none">
                <a:solidFill>
                  <a:srgbClr val="000000"/>
                </a:solidFill>
                <a:latin typeface="Arial"/>
                <a:ea typeface="Arial"/>
                <a:cs typeface="Arial"/>
                <a:sym typeface="Arial"/>
              </a:rPr>
              <a:t>cybersecurity</a:t>
            </a:r>
            <a:r>
              <a:rPr lang="en-US" sz="1100" b="0" i="0" u="none" strike="noStrike" cap="none">
                <a:solidFill>
                  <a:srgbClr val="000000"/>
                </a:solidFill>
                <a:latin typeface="Arial"/>
                <a:ea typeface="Arial"/>
                <a:cs typeface="Arial"/>
                <a:sym typeface="Arial"/>
              </a:rPr>
              <a:t> like personal hygiene—but for your </a:t>
            </a:r>
            <a:r>
              <a:rPr lang="en-US" sz="1100" b="1" i="0" u="none" strike="noStrike" cap="none">
                <a:solidFill>
                  <a:srgbClr val="000000"/>
                </a:solidFill>
                <a:latin typeface="Arial"/>
                <a:ea typeface="Arial"/>
                <a:cs typeface="Arial"/>
                <a:sym typeface="Arial"/>
              </a:rPr>
              <a:t>digital life</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Just like brushing your teeth protects you from cavities, cybersecurity protects you from: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Hackers stealing your account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Creepy strangers seeing your info</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Losing photos, schoolwork, or even your identity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And no—you don’t need to be a “famous influencer” to be a target. If you’re online, you’re part of the game.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What Can Go Wrong Without It?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Your TikTok or Insta gets hacked &amp; sends spam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Your email is used to reset passwords on other accounts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Personal photos or DMs get leaked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People impersonate you to scam others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Yes, it happens. No, it’s not just “older people problems.”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Daily Cybersecurity Habits (You Can Totally Handle)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Use STRONG, UNIQUE Passwords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Mix of letters, numbers &amp; symbols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use the same one for everything (please)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a </a:t>
            </a:r>
            <a:r>
              <a:rPr lang="en-US" sz="1100" b="1" i="0" u="none" strike="noStrike" cap="none">
                <a:solidFill>
                  <a:srgbClr val="000000"/>
                </a:solidFill>
                <a:latin typeface="Arial"/>
                <a:ea typeface="Arial"/>
                <a:cs typeface="Arial"/>
                <a:sym typeface="Arial"/>
              </a:rPr>
              <a:t>password manager</a:t>
            </a:r>
            <a:r>
              <a:rPr lang="en-US" sz="1100" b="0" i="0" u="none" strike="noStrike" cap="none">
                <a:solidFill>
                  <a:srgbClr val="000000"/>
                </a:solidFill>
                <a:latin typeface="Arial"/>
                <a:ea typeface="Arial"/>
                <a:cs typeface="Arial"/>
                <a:sym typeface="Arial"/>
              </a:rPr>
              <a:t> to keep track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Tool: </a:t>
            </a:r>
            <a:r>
              <a:rPr lang="en-US"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Bitwarden</a:t>
            </a:r>
            <a:r>
              <a:rPr lang="en-US" sz="1100" b="0" i="0" u="none" strike="noStrike" cap="none">
                <a:solidFill>
                  <a:srgbClr val="000000"/>
                </a:solidFill>
                <a:latin typeface="Arial"/>
                <a:ea typeface="Arial"/>
                <a:cs typeface="Arial"/>
                <a:sym typeface="Arial"/>
              </a:rPr>
              <a:t>, </a:t>
            </a:r>
            <a:r>
              <a:rPr lang="en-US"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Google Password Manager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Turn On 2FA (Two-Factor Authentication)</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It’s like a double-lock for your accounts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Even if someone gets your password, they can’t get in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Example: A code sent to your phone or email to confirm it’s you</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Don’t Click Suspicious Links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“OMG is this you?” links = probably fake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Emails that look weird or pushy? → </a:t>
            </a:r>
            <a:r>
              <a:rPr lang="en-US" sz="1100" b="1" i="0" u="none" strike="noStrike" cap="none">
                <a:solidFill>
                  <a:srgbClr val="000000"/>
                </a:solidFill>
                <a:latin typeface="Arial"/>
                <a:ea typeface="Arial"/>
                <a:cs typeface="Arial"/>
                <a:sym typeface="Arial"/>
              </a:rPr>
              <a:t>Don’t click. Delete.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Rule of thumb: </a:t>
            </a:r>
            <a:r>
              <a:rPr lang="en-US" sz="1100" b="0" i="1" u="none" strike="noStrike" cap="none">
                <a:solidFill>
                  <a:srgbClr val="000000"/>
                </a:solidFill>
                <a:latin typeface="Arial"/>
                <a:ea typeface="Arial"/>
                <a:cs typeface="Arial"/>
                <a:sym typeface="Arial"/>
              </a:rPr>
              <a:t>If it feels sketchy, it probably is.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Keep Your Accounts Private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private settings on social media</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Think before sharing locations, routines, or personal info</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Remember: the internet doesn’t forget.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5. Clean Up Your Digital Footprint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Google yourself. What pops up?</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Delete old accounts you don’t use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Log out from shared devices (like school computers)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6. Lock Your Phone &amp; Apps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Face ID, fingerprint, or PIN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Some apps (like WhatsApp or Notes) let you lock chats or entries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 phone without a lock is like an open diary in the hallway.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Thought: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“Cybersecurity isn’t about fear—it’s about </a:t>
            </a:r>
            <a:r>
              <a:rPr lang="en-US" sz="1100" b="1" i="1" u="none" strike="noStrike" cap="none">
                <a:solidFill>
                  <a:srgbClr val="000000"/>
                </a:solidFill>
                <a:latin typeface="Arial"/>
                <a:ea typeface="Arial"/>
                <a:cs typeface="Arial"/>
                <a:sym typeface="Arial"/>
              </a:rPr>
              <a:t>freedom</a:t>
            </a:r>
            <a:r>
              <a:rPr lang="en-US" sz="1100" b="0" i="1" u="none" strike="noStrike" cap="none">
                <a:solidFill>
                  <a:srgbClr val="000000"/>
                </a:solidFill>
                <a:latin typeface="Arial"/>
                <a:ea typeface="Arial"/>
                <a:cs typeface="Arial"/>
                <a:sym typeface="Arial"/>
              </a:rPr>
              <a:t>. The freedom to be yourself, share, connect, and create without being messed with.”</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You’re not too young to be smart about your tech life.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Protect it like you would your favourite hoodie or phone.</a:t>
            </a:r>
            <a:r>
              <a:rPr lang="en-US"/>
              <a:t> </a:t>
            </a: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2" name="Google Shape;372;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Every time you go online—whether it’s posting a selfie, liking a video, Googling something, or logging into Wi-Fi—you’re </a:t>
            </a:r>
            <a:r>
              <a:rPr lang="en-US" sz="1100" b="1" i="0" u="none" strike="noStrike" cap="none">
                <a:solidFill>
                  <a:srgbClr val="000000"/>
                </a:solidFill>
                <a:latin typeface="Arial"/>
                <a:ea typeface="Arial"/>
                <a:cs typeface="Arial"/>
                <a:sym typeface="Arial"/>
              </a:rPr>
              <a:t>leaving little traces behind.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These traces are called your </a:t>
            </a:r>
            <a:r>
              <a:rPr lang="en-US" sz="1100" b="1" i="0" u="none" strike="noStrike" cap="none">
                <a:solidFill>
                  <a:srgbClr val="000000"/>
                </a:solidFill>
                <a:latin typeface="Arial"/>
                <a:ea typeface="Arial"/>
                <a:cs typeface="Arial"/>
                <a:sym typeface="Arial"/>
              </a:rPr>
              <a:t>digital footprint.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It’s like walking in snow: every step leaves a mark. Except here, it’s on the internet—and it can </a:t>
            </a:r>
            <a:r>
              <a:rPr lang="en-US" sz="1100" b="1" i="0" u="none" strike="noStrike" cap="none">
                <a:solidFill>
                  <a:srgbClr val="000000"/>
                </a:solidFill>
                <a:latin typeface="Arial"/>
                <a:ea typeface="Arial"/>
                <a:cs typeface="Arial"/>
                <a:sym typeface="Arial"/>
              </a:rPr>
              <a:t>last forever</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How You Leave a Digital Footprint (Without Realizing It)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What You Post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Photos, videos, captions, and comments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Stories, bios, usernames, hashtags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What Others Post About You</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Group photos you’re tagged in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Posts that mention your name or school</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What You Search or Click</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Google searches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Links you click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Videos you watch</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What You Sign Up For</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Social media accounts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Online games, quizzes, giveaways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“Free” apps (that may track you)</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How Can Someone See My Digital Footprint?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Google search your name</a:t>
            </a:r>
            <a:r>
              <a:rPr lang="en-US" sz="1100" b="0" i="0" u="none" strike="noStrike" cap="none">
                <a:solidFill>
                  <a:srgbClr val="000000"/>
                </a:solidFill>
                <a:latin typeface="Arial"/>
                <a:ea typeface="Arial"/>
                <a:cs typeface="Arial"/>
                <a:sym typeface="Arial"/>
              </a:rPr>
              <a:t>—what pops up?</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Your </a:t>
            </a:r>
            <a:r>
              <a:rPr lang="en-US" sz="1100" b="1" i="0" u="none" strike="noStrike" cap="none">
                <a:solidFill>
                  <a:srgbClr val="000000"/>
                </a:solidFill>
                <a:latin typeface="Arial"/>
                <a:ea typeface="Arial"/>
                <a:cs typeface="Arial"/>
                <a:sym typeface="Arial"/>
              </a:rPr>
              <a:t>friends, schools, even future jobs</a:t>
            </a:r>
            <a:r>
              <a:rPr lang="en-US" sz="1100" b="0" i="0" u="none" strike="noStrike" cap="none">
                <a:solidFill>
                  <a:srgbClr val="000000"/>
                </a:solidFill>
                <a:latin typeface="Arial"/>
                <a:ea typeface="Arial"/>
                <a:cs typeface="Arial"/>
                <a:sym typeface="Arial"/>
              </a:rPr>
              <a:t> may do this too.</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Ads and companies track your clicks and likes to </a:t>
            </a:r>
            <a:r>
              <a:rPr lang="en-US" sz="1100" b="1" i="0" u="none" strike="noStrike" cap="none">
                <a:solidFill>
                  <a:srgbClr val="000000"/>
                </a:solidFill>
                <a:latin typeface="Arial"/>
                <a:ea typeface="Arial"/>
                <a:cs typeface="Arial"/>
                <a:sym typeface="Arial"/>
              </a:rPr>
              <a:t>build a profile</a:t>
            </a:r>
            <a:r>
              <a:rPr lang="en-US" sz="1100" b="0" i="0" u="none" strike="noStrike" cap="none">
                <a:solidFill>
                  <a:srgbClr val="000000"/>
                </a:solidFill>
                <a:latin typeface="Arial"/>
                <a:ea typeface="Arial"/>
                <a:cs typeface="Arial"/>
                <a:sym typeface="Arial"/>
              </a:rPr>
              <a:t> on you (what you like, buy, watch).</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Creepy? A little. But preventable? Absolutely.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How to Clean (and Control) Your Digital Footprint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Google Yourself Regularly</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Search your name with quotes: "Your Name" + city or school.</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If you see something weird, ask to have it taken down.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Tighten Your Privacy Settings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Make accounts private.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Only let friends see your posts.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Turn off location tagging.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Try: Instagram, TikTok, Google &amp; YouTube → Settings → Privacy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Delete What You No Longer Use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Old accounts? Close them.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Unused apps? Uninstall them.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Cringy posts? Archive or delete.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Less data = smaller footprint.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Think Before You Post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Ask yourself:</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“Would I be okay if my teacher, grandma, or future boss saw this?”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“Is this helping or hurting my reputation?”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Once it’s out there, it’s hard to take back.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5. Use Cleaner Tools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a </a:t>
            </a:r>
            <a:r>
              <a:rPr lang="en-US" sz="1100" b="1" i="0" u="none" strike="noStrike" cap="none">
                <a:solidFill>
                  <a:srgbClr val="000000"/>
                </a:solidFill>
                <a:latin typeface="Arial"/>
                <a:ea typeface="Arial"/>
                <a:cs typeface="Arial"/>
                <a:sym typeface="Arial"/>
              </a:rPr>
              <a:t>privacy-focused browser</a:t>
            </a:r>
            <a:r>
              <a:rPr lang="en-US" sz="1100" b="0" i="0" u="none" strike="noStrike" cap="none">
                <a:solidFill>
                  <a:srgbClr val="000000"/>
                </a:solidFill>
                <a:latin typeface="Arial"/>
                <a:ea typeface="Arial"/>
                <a:cs typeface="Arial"/>
                <a:sym typeface="Arial"/>
              </a:rPr>
              <a:t> (like DuckDuckGo)</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Clear your search and location history regularly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a </a:t>
            </a:r>
            <a:r>
              <a:rPr lang="en-US" sz="1100" b="1" i="0" u="none" strike="noStrike" cap="none">
                <a:solidFill>
                  <a:srgbClr val="000000"/>
                </a:solidFill>
                <a:latin typeface="Arial"/>
                <a:ea typeface="Arial"/>
                <a:cs typeface="Arial"/>
                <a:sym typeface="Arial"/>
              </a:rPr>
              <a:t>password manager</a:t>
            </a:r>
            <a:r>
              <a:rPr lang="en-US" sz="1100" b="0" i="0" u="none" strike="noStrike" cap="none">
                <a:solidFill>
                  <a:srgbClr val="000000"/>
                </a:solidFill>
                <a:latin typeface="Arial"/>
                <a:ea typeface="Arial"/>
                <a:cs typeface="Arial"/>
                <a:sym typeface="Arial"/>
              </a:rPr>
              <a:t> to reduce risky logins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Thought: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“Your digital footprint is like a tattoo on the internet—make sure it’s something you’re proud of.”</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 don’t need to be perfect—just be </a:t>
            </a:r>
            <a:r>
              <a:rPr lang="en-US" sz="1100" b="1" i="0" u="none" strike="noStrike" cap="none">
                <a:solidFill>
                  <a:srgbClr val="000000"/>
                </a:solidFill>
                <a:latin typeface="Arial"/>
                <a:ea typeface="Arial"/>
                <a:cs typeface="Arial"/>
                <a:sym typeface="Arial"/>
              </a:rPr>
              <a:t>aware</a:t>
            </a:r>
            <a:r>
              <a:rPr lang="en-US" sz="1100" b="0" i="0" u="none" strike="noStrike" cap="none">
                <a:solidFill>
                  <a:srgbClr val="000000"/>
                </a:solidFill>
                <a:latin typeface="Arial"/>
                <a:ea typeface="Arial"/>
                <a:cs typeface="Arial"/>
                <a:sym typeface="Arial"/>
              </a:rPr>
              <a:t>.</a:t>
            </a:r>
            <a:br>
              <a:rPr lang="en-US" sz="1100" b="0" i="0" u="none" strike="noStrike" cap="none">
                <a:solidFill>
                  <a:srgbClr val="000000"/>
                </a:solidFill>
                <a:latin typeface="Arial"/>
                <a:ea typeface="Arial"/>
                <a:cs typeface="Arial"/>
                <a:sym typeface="Arial"/>
              </a:rPr>
            </a:b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9" name="Google Shape;389;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First: Wait, What’s AI?</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(Artificial Intelligence) is like a super-smart computer brain. It helps power: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Chatbots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Face filters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Smart assistants (like Siri or Alexa)</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Even TikTok’s “For You” page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But here’s the catch: </a:t>
            </a:r>
            <a:r>
              <a:rPr lang="en-US" sz="1100" b="1" i="0" u="none" strike="noStrike" cap="none">
                <a:solidFill>
                  <a:srgbClr val="000000"/>
                </a:solidFill>
                <a:latin typeface="Arial"/>
                <a:ea typeface="Arial"/>
                <a:cs typeface="Arial"/>
                <a:sym typeface="Arial"/>
              </a:rPr>
              <a:t>AI can be used for good or bad.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How Bad Guys Use AI to Hack or Trick You</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Smarter Scams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can write </a:t>
            </a:r>
            <a:r>
              <a:rPr lang="en-US" sz="1100" b="1" i="0" u="none" strike="noStrike" cap="none">
                <a:solidFill>
                  <a:srgbClr val="000000"/>
                </a:solidFill>
                <a:latin typeface="Arial"/>
                <a:ea typeface="Arial"/>
                <a:cs typeface="Arial"/>
                <a:sym typeface="Arial"/>
              </a:rPr>
              <a:t>super-realistic messages</a:t>
            </a:r>
            <a:r>
              <a:rPr lang="en-US" sz="1100" b="0" i="0" u="none" strike="noStrike" cap="none">
                <a:solidFill>
                  <a:srgbClr val="000000"/>
                </a:solidFill>
                <a:latin typeface="Arial"/>
                <a:ea typeface="Arial"/>
                <a:cs typeface="Arial"/>
                <a:sym typeface="Arial"/>
              </a:rPr>
              <a:t> that sound like your friends, school, or even your parents.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Example: “Hey, this is Ms. Taylor from school—click here to reset your account.”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Spoiler: it’s fake.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Fake Images and Videos (Deepfakes)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can create </a:t>
            </a:r>
            <a:r>
              <a:rPr lang="en-US" sz="1100" b="1" i="0" u="none" strike="noStrike" cap="none">
                <a:solidFill>
                  <a:srgbClr val="000000"/>
                </a:solidFill>
                <a:latin typeface="Arial"/>
                <a:ea typeface="Arial"/>
                <a:cs typeface="Arial"/>
                <a:sym typeface="Arial"/>
              </a:rPr>
              <a:t>fake faces, voices, or videos</a:t>
            </a:r>
            <a:r>
              <a:rPr lang="en-US" sz="1100" b="0" i="0" u="none" strike="noStrike" cap="none">
                <a:solidFill>
                  <a:srgbClr val="000000"/>
                </a:solidFill>
                <a:latin typeface="Arial"/>
                <a:ea typeface="Arial"/>
                <a:cs typeface="Arial"/>
                <a:sym typeface="Arial"/>
              </a:rPr>
              <a:t> that </a:t>
            </a:r>
            <a:r>
              <a:rPr lang="en-US" sz="1100" b="0" i="1" u="none" strike="noStrike" cap="none">
                <a:solidFill>
                  <a:srgbClr val="000000"/>
                </a:solidFill>
                <a:latin typeface="Arial"/>
                <a:ea typeface="Arial"/>
                <a:cs typeface="Arial"/>
                <a:sym typeface="Arial"/>
              </a:rPr>
              <a:t>look real</a:t>
            </a:r>
            <a:r>
              <a:rPr lang="en-US" sz="1100" b="0" i="0" u="none" strike="noStrike" cap="none">
                <a:solidFill>
                  <a:srgbClr val="000000"/>
                </a:solidFill>
                <a:latin typeface="Arial"/>
                <a:ea typeface="Arial"/>
                <a:cs typeface="Arial"/>
                <a:sym typeface="Arial"/>
              </a:rPr>
              <a:t>—to trick or embarrass people.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Mass Attacks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can create and send </a:t>
            </a:r>
            <a:r>
              <a:rPr lang="en-US" sz="1100" b="1" i="0" u="none" strike="noStrike" cap="none">
                <a:solidFill>
                  <a:srgbClr val="000000"/>
                </a:solidFill>
                <a:latin typeface="Arial"/>
                <a:ea typeface="Arial"/>
                <a:cs typeface="Arial"/>
                <a:sym typeface="Arial"/>
              </a:rPr>
              <a:t>thousands of phishing emails or DMs</a:t>
            </a:r>
            <a:r>
              <a:rPr lang="en-US" sz="1100" b="0" i="0" u="none" strike="noStrike" cap="none">
                <a:solidFill>
                  <a:srgbClr val="000000"/>
                </a:solidFill>
                <a:latin typeface="Arial"/>
                <a:ea typeface="Arial"/>
                <a:cs typeface="Arial"/>
                <a:sym typeface="Arial"/>
              </a:rPr>
              <a:t> automatically, hoping someone falls for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Chatbots That Pretend to Be Real People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 might be talking to a </a:t>
            </a:r>
            <a:r>
              <a:rPr lang="en-US" sz="1100" b="1" i="0" u="none" strike="noStrike" cap="none">
                <a:solidFill>
                  <a:srgbClr val="000000"/>
                </a:solidFill>
                <a:latin typeface="Arial"/>
                <a:ea typeface="Arial"/>
                <a:cs typeface="Arial"/>
                <a:sym typeface="Arial"/>
              </a:rPr>
              <a:t>bot</a:t>
            </a:r>
            <a:r>
              <a:rPr lang="en-US" sz="1100" b="0" i="0" u="none" strike="noStrike" cap="none">
                <a:solidFill>
                  <a:srgbClr val="000000"/>
                </a:solidFill>
                <a:latin typeface="Arial"/>
                <a:ea typeface="Arial"/>
                <a:cs typeface="Arial"/>
                <a:sym typeface="Arial"/>
              </a:rPr>
              <a:t>, not a person—and it could be trained to scam you.</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How YOU Can Outsmart AI Threats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Strengthen Your Password Game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a:t>
            </a:r>
            <a:r>
              <a:rPr lang="en-US" sz="1100" b="1" i="0" u="none" strike="noStrike" cap="none">
                <a:solidFill>
                  <a:srgbClr val="000000"/>
                </a:solidFill>
                <a:latin typeface="Arial"/>
                <a:ea typeface="Arial"/>
                <a:cs typeface="Arial"/>
                <a:sym typeface="Arial"/>
              </a:rPr>
              <a:t>long</a:t>
            </a:r>
            <a:r>
              <a:rPr lang="en-US" sz="1100" b="0" i="0" u="none" strike="noStrike" cap="none">
                <a:solidFill>
                  <a:srgbClr val="000000"/>
                </a:solidFill>
                <a:latin typeface="Arial"/>
                <a:ea typeface="Arial"/>
                <a:cs typeface="Arial"/>
                <a:sym typeface="Arial"/>
              </a:rPr>
              <a:t>, weird passwords (like: Blue$7StormZebra!)</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Never reuse the same one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a password manager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Always Turn On 2FA</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Two-Factor Authentication adds a second lock to your account—even if a hacker guesses your password.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Pause When You Get Weird Messages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Got a random link, prize offer, or “urgent request”?</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 Don’t click.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Ask: </a:t>
            </a:r>
            <a:r>
              <a:rPr lang="en-US" sz="1100" b="0" i="1" u="none" strike="noStrike" cap="none">
                <a:solidFill>
                  <a:srgbClr val="000000"/>
                </a:solidFill>
                <a:latin typeface="Arial"/>
                <a:ea typeface="Arial"/>
                <a:cs typeface="Arial"/>
                <a:sym typeface="Arial"/>
              </a:rPr>
              <a:t>Does this feel off or too perfect?</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AI scams often feel rushed or slightly fake.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Keep Your Digital Footprint Clean</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overshare your info online.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tools </a:t>
            </a:r>
            <a:r>
              <a:rPr lang="en-US" sz="1100" b="1" i="0" u="none" strike="noStrike" cap="none">
                <a:solidFill>
                  <a:srgbClr val="000000"/>
                </a:solidFill>
                <a:latin typeface="Arial"/>
                <a:ea typeface="Arial"/>
                <a:cs typeface="Arial"/>
                <a:sym typeface="Arial"/>
              </a:rPr>
              <a:t>scan your posts</a:t>
            </a:r>
            <a:r>
              <a:rPr lang="en-US" sz="1100" b="0" i="0" u="none" strike="noStrike" cap="none">
                <a:solidFill>
                  <a:srgbClr val="000000"/>
                </a:solidFill>
                <a:latin typeface="Arial"/>
                <a:ea typeface="Arial"/>
                <a:cs typeface="Arial"/>
                <a:sym typeface="Arial"/>
              </a:rPr>
              <a:t> to learn about you and try to trick you.</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Think Before You Believe Everything</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you see a wild video or a shocking message, fact-check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Ask: </a:t>
            </a:r>
            <a:r>
              <a:rPr lang="en-US" sz="1100" b="0" i="1" u="none" strike="noStrike" cap="none">
                <a:solidFill>
                  <a:srgbClr val="000000"/>
                </a:solidFill>
                <a:latin typeface="Arial"/>
                <a:ea typeface="Arial"/>
                <a:cs typeface="Arial"/>
                <a:sym typeface="Arial"/>
              </a:rPr>
              <a:t>“Could this be AI-made?”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Bonus: AI Can Help You Too!</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isn’t just a threat—it also protects: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Spam filters in your email</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Face ID on your phone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Detecting suspicious logins on Instagram or TikTok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Use AI smartly, don’t fear it. Understand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Thought:</a:t>
            </a:r>
            <a:endParaRPr sz="1100" b="1"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US" sz="1100" b="0" i="1" u="none" strike="noStrike" cap="none">
                <a:solidFill>
                  <a:srgbClr val="000000"/>
                </a:solidFill>
                <a:latin typeface="Arial"/>
                <a:ea typeface="Arial"/>
                <a:cs typeface="Arial"/>
                <a:sym typeface="Arial"/>
              </a:rPr>
              <a:t>“AI can copy voices, make fake videos, and write realistic scams—but it can’t replace your </a:t>
            </a:r>
            <a:r>
              <a:rPr lang="en-US" sz="1100" b="1" i="1" u="none" strike="noStrike" cap="none">
                <a:solidFill>
                  <a:srgbClr val="000000"/>
                </a:solidFill>
                <a:latin typeface="Arial"/>
                <a:ea typeface="Arial"/>
                <a:cs typeface="Arial"/>
                <a:sym typeface="Arial"/>
              </a:rPr>
              <a:t>critical thinking.</a:t>
            </a:r>
            <a:r>
              <a:rPr lang="en-US" sz="1100" b="0" i="1" u="none" strike="noStrike" cap="none">
                <a:solidFill>
                  <a:srgbClr val="000000"/>
                </a:solidFill>
                <a:latin typeface="Arial"/>
                <a:ea typeface="Arial"/>
                <a:cs typeface="Arial"/>
                <a:sym typeface="Arial"/>
              </a:rPr>
              <a:t> That’s your real power.”</a:t>
            </a:r>
            <a:r>
              <a:rPr lang="en-US"/>
              <a:t> </a:t>
            </a: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6" name="Google Shape;406;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Disinformation</a:t>
            </a:r>
            <a:r>
              <a:rPr lang="en-US" sz="1100" b="0" i="0" u="none" strike="noStrike" cap="none">
                <a:solidFill>
                  <a:srgbClr val="000000"/>
                </a:solidFill>
                <a:latin typeface="Arial"/>
                <a:ea typeface="Arial"/>
                <a:cs typeface="Arial"/>
                <a:sym typeface="Arial"/>
              </a:rPr>
              <a:t> = false info spread </a:t>
            </a:r>
            <a:r>
              <a:rPr lang="en-US" sz="1100" b="0" i="1" u="none" strike="noStrike" cap="none">
                <a:solidFill>
                  <a:srgbClr val="000000"/>
                </a:solidFill>
                <a:latin typeface="Arial"/>
                <a:ea typeface="Arial"/>
                <a:cs typeface="Arial"/>
                <a:sym typeface="Arial"/>
              </a:rPr>
              <a:t>on purpose</a:t>
            </a:r>
            <a:r>
              <a:rPr lang="en-US" sz="1100" b="0" i="0" u="none" strike="noStrike" cap="none">
                <a:solidFill>
                  <a:srgbClr val="000000"/>
                </a:solidFill>
                <a:latin typeface="Arial"/>
                <a:ea typeface="Arial"/>
                <a:cs typeface="Arial"/>
                <a:sym typeface="Arial"/>
              </a:rPr>
              <a:t> to trick or confuse people.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It’s not just “fake news”—it can be: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made-up quote from a celebrity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fake video that looks real</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tweet with false stats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viral meme that’s misleading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And now… </a:t>
            </a:r>
            <a:r>
              <a:rPr lang="en-US" sz="1100" b="1" i="0" u="none" strike="noStrike" cap="none">
                <a:solidFill>
                  <a:srgbClr val="000000"/>
                </a:solidFill>
                <a:latin typeface="Arial"/>
                <a:ea typeface="Arial"/>
                <a:cs typeface="Arial"/>
                <a:sym typeface="Arial"/>
              </a:rPr>
              <a:t>AI makes it way easier and faster to create.</a:t>
            </a: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1. 📄 Fake News Stories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tools can write </a:t>
            </a:r>
            <a:r>
              <a:rPr lang="en-US" sz="1100" b="0" i="1" u="none" strike="noStrike" cap="none">
                <a:solidFill>
                  <a:srgbClr val="000000"/>
                </a:solidFill>
                <a:latin typeface="Arial"/>
                <a:ea typeface="Arial"/>
                <a:cs typeface="Arial"/>
                <a:sym typeface="Arial"/>
              </a:rPr>
              <a:t>real-sounding articles</a:t>
            </a:r>
            <a:r>
              <a:rPr lang="en-US" sz="1100" b="0" i="0" u="none" strike="noStrike" cap="none">
                <a:solidFill>
                  <a:srgbClr val="000000"/>
                </a:solidFill>
                <a:latin typeface="Arial"/>
                <a:ea typeface="Arial"/>
                <a:cs typeface="Arial"/>
                <a:sym typeface="Arial"/>
              </a:rPr>
              <a:t> full of lies—fast. They look legit, but they’re designed to fool people.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2. 🎭 Deepfakes &amp; Voice Clones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can make </a:t>
            </a:r>
            <a:r>
              <a:rPr lang="en-US" sz="1100" b="1" i="0" u="none" strike="noStrike" cap="none">
                <a:solidFill>
                  <a:srgbClr val="000000"/>
                </a:solidFill>
                <a:latin typeface="Arial"/>
                <a:ea typeface="Arial"/>
                <a:cs typeface="Arial"/>
                <a:sym typeface="Arial"/>
              </a:rPr>
              <a:t>fake videos or audio</a:t>
            </a:r>
            <a:r>
              <a:rPr lang="en-US" sz="1100" b="0" i="0" u="none" strike="noStrike" cap="none">
                <a:solidFill>
                  <a:srgbClr val="000000"/>
                </a:solidFill>
                <a:latin typeface="Arial"/>
                <a:ea typeface="Arial"/>
                <a:cs typeface="Arial"/>
                <a:sym typeface="Arial"/>
              </a:rPr>
              <a:t> of someone saying something they </a:t>
            </a:r>
            <a:r>
              <a:rPr lang="en-US" sz="1100" b="0" i="1" u="none" strike="noStrike" cap="none">
                <a:solidFill>
                  <a:srgbClr val="000000"/>
                </a:solidFill>
                <a:latin typeface="Arial"/>
                <a:ea typeface="Arial"/>
                <a:cs typeface="Arial"/>
                <a:sym typeface="Arial"/>
              </a:rPr>
              <a:t>never actually said</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Imagine a fake video of a teacher or celebrity saying something offensive—it spreads fast before anyone checks.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3. 🔁 Bot Armies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can control </a:t>
            </a:r>
            <a:r>
              <a:rPr lang="en-US" sz="1100" b="1" i="0" u="none" strike="noStrike" cap="none">
                <a:solidFill>
                  <a:srgbClr val="000000"/>
                </a:solidFill>
                <a:latin typeface="Arial"/>
                <a:ea typeface="Arial"/>
                <a:cs typeface="Arial"/>
                <a:sym typeface="Arial"/>
              </a:rPr>
              <a:t>hundreds of fake accounts</a:t>
            </a:r>
            <a:r>
              <a:rPr lang="en-US" sz="1100" b="0" i="0" u="none" strike="noStrike" cap="none">
                <a:solidFill>
                  <a:srgbClr val="000000"/>
                </a:solidFill>
                <a:latin typeface="Arial"/>
                <a:ea typeface="Arial"/>
                <a:cs typeface="Arial"/>
                <a:sym typeface="Arial"/>
              </a:rPr>
              <a:t> that: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Like, comment, and share false info</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Start fake trends or hashtags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Pretend to be “normal users”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How to Outsmart AI-Generated Disinformation</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1" u="none" strike="noStrike" cap="none">
                <a:solidFill>
                  <a:srgbClr val="000000"/>
                </a:solidFill>
                <a:latin typeface="Arial"/>
                <a:ea typeface="Arial"/>
                <a:cs typeface="Arial"/>
                <a:sym typeface="Arial"/>
              </a:rPr>
              <a:t> </a:t>
            </a:r>
            <a:endParaRPr sz="1100" b="1" i="1"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Ask: “Who Posted This?”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Check the source. If it’s a random account or sketchy website, don’t trust it right away.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Look for Signs of AI Fakery</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Weird grammar or phrases that sound “off”</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Video lips not matching speech (in deepfakes)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Too-perfect images or details that don’t make sense (6 fingers, warped backgrounds)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Fact-Check Before You Share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sites like: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Snopes.com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FactCheck.org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sng" strike="noStrike" cap="none">
                <a:solidFill>
                  <a:srgbClr val="000000"/>
                </a:solidFill>
                <a:latin typeface="Arial"/>
                <a:ea typeface="Arial"/>
                <a:cs typeface="Arial"/>
                <a:sym typeface="Arial"/>
                <a:hlinkClick r:id="rId5">
                  <a:extLst>
                    <a:ext uri="{A12FA001-AC4F-418D-AE19-62706E023703}">
                      <ahyp:hlinkClr xmlns:ahyp="http://schemas.microsoft.com/office/drawing/2018/hyperlinkcolor" val="tx"/>
                    </a:ext>
                  </a:extLst>
                </a:hlinkClick>
              </a:rPr>
              <a:t>Google Fact Check Tools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help disinformation go viral.</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Pause Before Reacting</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Fake news is designed to make you </a:t>
            </a:r>
            <a:r>
              <a:rPr lang="en-US" sz="1100" b="1" i="0" u="none" strike="noStrike" cap="none">
                <a:solidFill>
                  <a:srgbClr val="000000"/>
                </a:solidFill>
                <a:latin typeface="Arial"/>
                <a:ea typeface="Arial"/>
                <a:cs typeface="Arial"/>
                <a:sym typeface="Arial"/>
              </a:rPr>
              <a:t>mad</a:t>
            </a:r>
            <a:r>
              <a:rPr lang="en-US" sz="1100" b="0" i="0" u="none" strike="noStrike" cap="none">
                <a:solidFill>
                  <a:srgbClr val="000000"/>
                </a:solidFill>
                <a:latin typeface="Arial"/>
                <a:ea typeface="Arial"/>
                <a:cs typeface="Arial"/>
                <a:sym typeface="Arial"/>
              </a:rPr>
              <a:t>, </a:t>
            </a:r>
            <a:r>
              <a:rPr lang="en-US" sz="1100" b="1" i="0" u="none" strike="noStrike" cap="none">
                <a:solidFill>
                  <a:srgbClr val="000000"/>
                </a:solidFill>
                <a:latin typeface="Arial"/>
                <a:ea typeface="Arial"/>
                <a:cs typeface="Arial"/>
                <a:sym typeface="Arial"/>
              </a:rPr>
              <a:t>scared</a:t>
            </a:r>
            <a:r>
              <a:rPr lang="en-US" sz="1100" b="0" i="0" u="none" strike="noStrike" cap="none">
                <a:solidFill>
                  <a:srgbClr val="000000"/>
                </a:solidFill>
                <a:latin typeface="Arial"/>
                <a:ea typeface="Arial"/>
                <a:cs typeface="Arial"/>
                <a:sym typeface="Arial"/>
              </a:rPr>
              <a:t>, or </a:t>
            </a:r>
            <a:r>
              <a:rPr lang="en-US" sz="1100" b="1" i="0" u="none" strike="noStrike" cap="none">
                <a:solidFill>
                  <a:srgbClr val="000000"/>
                </a:solidFill>
                <a:latin typeface="Arial"/>
                <a:ea typeface="Arial"/>
                <a:cs typeface="Arial"/>
                <a:sym typeface="Arial"/>
              </a:rPr>
              <a:t>shocked</a:t>
            </a:r>
            <a:r>
              <a:rPr lang="en-US" sz="1100" b="0" i="0" u="none" strike="noStrike" cap="none">
                <a:solidFill>
                  <a:srgbClr val="000000"/>
                </a:solidFill>
                <a:latin typeface="Arial"/>
                <a:ea typeface="Arial"/>
                <a:cs typeface="Arial"/>
                <a:sym typeface="Arial"/>
              </a:rPr>
              <a:t>—because that gets shares.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 If your first thought is “OMG this is crazy!!!” — stop and check.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5. Talk to Trusted Adults or Teachers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you’re unsure if something’s real, ask a teacher, librarian, or adult who knows digital literacy.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Thought: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“AI can spread lies fast. But your brain can question them even faster.”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your brain. Ask questions. Be the one who thinks before sharing. That’s real digital power.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3" name="Google Shape;423;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The GOOD Stuff AI Can Do</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Help You Create Cool Things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tools can help you write, draw, edit videos, or generate music.</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Example: You give it an idea, and it turns it into art or a short story.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It’s like having a creative assistant—available 24/7.</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Boost Your Learning</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can explain things in different ways (like ChatGPT).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 can tutor you in math, help translate a word, or quiz you before a test.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It doesn’t replace your brain, but it can give it a boost!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Make Life More Inclusive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Voice-to-text for people who can’t type.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Tools that describe images for the blind.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Translation tools that break language barriers.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AI helps people connect, even across different needs and languages.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Protect You Online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Filters out spam and scam emails.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Flags cyberbullying or hate speech on platforms.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Detects fake accounts and suspicious activity.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Some AI works behind the scenes to keep you safer online.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The NOT-SO-GOOD Side of AI</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Spreading Fakes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can make </a:t>
            </a:r>
            <a:r>
              <a:rPr lang="en-US" sz="1100" b="1" i="0" u="none" strike="noStrike" cap="none">
                <a:solidFill>
                  <a:srgbClr val="000000"/>
                </a:solidFill>
                <a:latin typeface="Arial"/>
                <a:ea typeface="Arial"/>
                <a:cs typeface="Arial"/>
                <a:sym typeface="Arial"/>
              </a:rPr>
              <a:t>deepfake videos</a:t>
            </a:r>
            <a:r>
              <a:rPr lang="en-US" sz="1100" b="0" i="0" u="none" strike="noStrike" cap="none">
                <a:solidFill>
                  <a:srgbClr val="000000"/>
                </a:solidFill>
                <a:latin typeface="Arial"/>
                <a:ea typeface="Arial"/>
                <a:cs typeface="Arial"/>
                <a:sym typeface="Arial"/>
              </a:rPr>
              <a:t>, </a:t>
            </a:r>
            <a:r>
              <a:rPr lang="en-US" sz="1100" b="1" i="0" u="none" strike="noStrike" cap="none">
                <a:solidFill>
                  <a:srgbClr val="000000"/>
                </a:solidFill>
                <a:latin typeface="Arial"/>
                <a:ea typeface="Arial"/>
                <a:cs typeface="Arial"/>
                <a:sym typeface="Arial"/>
              </a:rPr>
              <a:t>fake images</a:t>
            </a:r>
            <a:r>
              <a:rPr lang="en-US" sz="1100" b="0" i="0" u="none" strike="noStrike" cap="none">
                <a:solidFill>
                  <a:srgbClr val="000000"/>
                </a:solidFill>
                <a:latin typeface="Arial"/>
                <a:ea typeface="Arial"/>
                <a:cs typeface="Arial"/>
                <a:sym typeface="Arial"/>
              </a:rPr>
              <a:t>, and </a:t>
            </a:r>
            <a:r>
              <a:rPr lang="en-US" sz="1100" b="1" i="0" u="none" strike="noStrike" cap="none">
                <a:solidFill>
                  <a:srgbClr val="000000"/>
                </a:solidFill>
                <a:latin typeface="Arial"/>
                <a:ea typeface="Arial"/>
                <a:cs typeface="Arial"/>
                <a:sym typeface="Arial"/>
              </a:rPr>
              <a:t>fake voices</a:t>
            </a:r>
            <a:r>
              <a:rPr lang="en-US" sz="1100" b="0" i="0" u="none" strike="noStrike" cap="none">
                <a:solidFill>
                  <a:srgbClr val="000000"/>
                </a:solidFill>
                <a:latin typeface="Arial"/>
                <a:ea typeface="Arial"/>
                <a:cs typeface="Arial"/>
                <a:sym typeface="Arial"/>
              </a:rPr>
              <a:t> that sound </a:t>
            </a:r>
            <a:r>
              <a:rPr lang="en-US" sz="1100" b="0" i="1" u="none" strike="noStrike" cap="none">
                <a:solidFill>
                  <a:srgbClr val="000000"/>
                </a:solidFill>
                <a:latin typeface="Arial"/>
                <a:ea typeface="Arial"/>
                <a:cs typeface="Arial"/>
                <a:sym typeface="Arial"/>
              </a:rPr>
              <a:t>real</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 can write fake news or make up facts that feel convincing.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Just because it looks real, doesn’t mean it is.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Replacing Thinking</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you </a:t>
            </a:r>
            <a:r>
              <a:rPr lang="en-US" sz="1100" b="1" i="0" u="none" strike="noStrike" cap="none">
                <a:solidFill>
                  <a:srgbClr val="000000"/>
                </a:solidFill>
                <a:latin typeface="Arial"/>
                <a:ea typeface="Arial"/>
                <a:cs typeface="Arial"/>
                <a:sym typeface="Arial"/>
              </a:rPr>
              <a:t>let AI do all the work</a:t>
            </a:r>
            <a:r>
              <a:rPr lang="en-US" sz="1100" b="0" i="0" u="none" strike="noStrike" cap="none">
                <a:solidFill>
                  <a:srgbClr val="000000"/>
                </a:solidFill>
                <a:latin typeface="Arial"/>
                <a:ea typeface="Arial"/>
                <a:cs typeface="Arial"/>
                <a:sym typeface="Arial"/>
              </a:rPr>
              <a:t> (like writing your essays), you stop thinking for yourself.</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 miss learning and growing.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AI is a tool—not a shortcut for your brain.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Bias in, Bias out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learns from data. If that data has bias (like racism or stereotypes), AI might repeat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 can give unfair results or leave some people out.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AI isn’t perfect. It reflects the people who built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Tracking &amp; Privacy</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Some AI tools </a:t>
            </a:r>
            <a:r>
              <a:rPr lang="en-US" sz="1100" b="1" i="0" u="none" strike="noStrike" cap="none">
                <a:solidFill>
                  <a:srgbClr val="000000"/>
                </a:solidFill>
                <a:latin typeface="Arial"/>
                <a:ea typeface="Arial"/>
                <a:cs typeface="Arial"/>
                <a:sym typeface="Arial"/>
              </a:rPr>
              <a:t>track what you search, watch, or say</a:t>
            </a:r>
            <a:r>
              <a:rPr lang="en-US" sz="1100" b="0" i="0" u="none" strike="noStrike" cap="none">
                <a:solidFill>
                  <a:srgbClr val="000000"/>
                </a:solidFill>
                <a:latin typeface="Arial"/>
                <a:ea typeface="Arial"/>
                <a:cs typeface="Arial"/>
                <a:sym typeface="Arial"/>
              </a:rPr>
              <a:t> to learn your habits.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Then they show you more of the same stuff—even if it’s not good for you.</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That’s why it’s important to read app settings and control your data.</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Tip: Use AI Wisely</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is like fire: it can cook your dinner or burn down the house.”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It’s powerful. It’s exciting. But it needs </a:t>
            </a:r>
            <a:r>
              <a:rPr lang="en-US" sz="1100" b="1" i="0" u="none" strike="noStrike" cap="none">
                <a:solidFill>
                  <a:srgbClr val="000000"/>
                </a:solidFill>
                <a:latin typeface="Arial"/>
                <a:ea typeface="Arial"/>
                <a:cs typeface="Arial"/>
                <a:sym typeface="Arial"/>
              </a:rPr>
              <a:t>your brain, your values, and your choices</a:t>
            </a:r>
            <a:r>
              <a:rPr lang="en-US" sz="1100" b="0" i="0" u="none" strike="noStrike" cap="none">
                <a:solidFill>
                  <a:srgbClr val="000000"/>
                </a:solidFill>
                <a:latin typeface="Arial"/>
                <a:ea typeface="Arial"/>
                <a:cs typeface="Arial"/>
                <a:sym typeface="Arial"/>
              </a:rPr>
              <a:t> to be used safely.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5" name="Google Shape;10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0" name="Google Shape;440;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First, What Is Disinformation?</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Disinformation</a:t>
            </a:r>
            <a:r>
              <a:rPr lang="en-US" sz="1100" b="0" i="0" u="none" strike="noStrike" cap="none">
                <a:solidFill>
                  <a:srgbClr val="000000"/>
                </a:solidFill>
                <a:latin typeface="Arial"/>
                <a:ea typeface="Arial"/>
                <a:cs typeface="Arial"/>
                <a:sym typeface="Arial"/>
              </a:rPr>
              <a:t> = false info that’s spread </a:t>
            </a:r>
            <a:r>
              <a:rPr lang="en-US" sz="1100" b="0" i="1" u="none" strike="noStrike" cap="none">
                <a:solidFill>
                  <a:srgbClr val="000000"/>
                </a:solidFill>
                <a:latin typeface="Arial"/>
                <a:ea typeface="Arial"/>
                <a:cs typeface="Arial"/>
                <a:sym typeface="Arial"/>
              </a:rPr>
              <a:t>on purpose</a:t>
            </a:r>
            <a:r>
              <a:rPr lang="en-US" sz="1100" b="0" i="0" u="none" strike="noStrike" cap="none">
                <a:solidFill>
                  <a:srgbClr val="000000"/>
                </a:solidFill>
                <a:latin typeface="Arial"/>
                <a:ea typeface="Arial"/>
                <a:cs typeface="Arial"/>
                <a:sym typeface="Arial"/>
              </a:rPr>
              <a:t> to confuse, trick, or divide people.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 can show up as: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Fake news stories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Deepfakes (AI-edited videos or voices)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Doctored photos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Viral posts or memes with made-up facts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How to Spot It With Your Eyes (and Brain)</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Check the Source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Ask: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Is it from a </a:t>
            </a:r>
            <a:r>
              <a:rPr lang="en-US" sz="1100" b="1" i="0" u="none" strike="noStrike" cap="none">
                <a:solidFill>
                  <a:srgbClr val="000000"/>
                </a:solidFill>
                <a:latin typeface="Arial"/>
                <a:ea typeface="Arial"/>
                <a:cs typeface="Arial"/>
                <a:sym typeface="Arial"/>
              </a:rPr>
              <a:t>reputable news site</a:t>
            </a:r>
            <a:r>
              <a:rPr lang="en-US" sz="1100" b="0" i="0" u="none" strike="noStrike" cap="none">
                <a:solidFill>
                  <a:srgbClr val="000000"/>
                </a:solidFill>
                <a:latin typeface="Arial"/>
                <a:ea typeface="Arial"/>
                <a:cs typeface="Arial"/>
                <a:sym typeface="Arial"/>
              </a:rPr>
              <a:t> or just a random account?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Does the site end in “.com.co” or “.xyz”? (That’s a red flag.)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 other </a:t>
            </a:r>
            <a:r>
              <a:rPr lang="en-US" sz="1100" b="1" i="0" u="none" strike="noStrike" cap="none">
                <a:solidFill>
                  <a:srgbClr val="000000"/>
                </a:solidFill>
                <a:latin typeface="Arial"/>
                <a:ea typeface="Arial"/>
                <a:cs typeface="Arial"/>
                <a:sym typeface="Arial"/>
              </a:rPr>
              <a:t>major websites</a:t>
            </a:r>
            <a:r>
              <a:rPr lang="en-US" sz="1100" b="0" i="0" u="none" strike="noStrike" cap="none">
                <a:solidFill>
                  <a:srgbClr val="000000"/>
                </a:solidFill>
                <a:latin typeface="Arial"/>
                <a:ea typeface="Arial"/>
                <a:cs typeface="Arial"/>
                <a:sym typeface="Arial"/>
              </a:rPr>
              <a:t> say the same thing?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Look at the Date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Some stories are real, but </a:t>
            </a:r>
            <a:r>
              <a:rPr lang="en-US" sz="1100" b="1" i="0" u="none" strike="noStrike" cap="none">
                <a:solidFill>
                  <a:srgbClr val="000000"/>
                </a:solidFill>
                <a:latin typeface="Arial"/>
                <a:ea typeface="Arial"/>
                <a:cs typeface="Arial"/>
                <a:sym typeface="Arial"/>
              </a:rPr>
              <a:t>from years ago</a:t>
            </a:r>
            <a:r>
              <a:rPr lang="en-US" sz="1100" b="0" i="0" u="none" strike="noStrike" cap="none">
                <a:solidFill>
                  <a:srgbClr val="000000"/>
                </a:solidFill>
                <a:latin typeface="Arial"/>
                <a:ea typeface="Arial"/>
                <a:cs typeface="Arial"/>
                <a:sym typeface="Arial"/>
              </a:rPr>
              <a:t> and shared like they just happened.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Always check the </a:t>
            </a:r>
            <a:r>
              <a:rPr lang="en-US" sz="1100" b="1" i="0" u="none" strike="noStrike" cap="none">
                <a:solidFill>
                  <a:srgbClr val="000000"/>
                </a:solidFill>
                <a:latin typeface="Arial"/>
                <a:ea typeface="Arial"/>
                <a:cs typeface="Arial"/>
                <a:sym typeface="Arial"/>
              </a:rPr>
              <a:t>timestamp</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Zoom in on Images &amp; Videos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Look for </a:t>
            </a:r>
            <a:r>
              <a:rPr lang="en-US" sz="1100" b="1" i="0" u="none" strike="noStrike" cap="none">
                <a:solidFill>
                  <a:srgbClr val="000000"/>
                </a:solidFill>
                <a:latin typeface="Arial"/>
                <a:ea typeface="Arial"/>
                <a:cs typeface="Arial"/>
                <a:sym typeface="Arial"/>
              </a:rPr>
              <a:t>weird hands, eyes, or backgrounds</a:t>
            </a:r>
            <a:r>
              <a:rPr lang="en-US" sz="1100" b="0" i="0" u="none" strike="noStrike" cap="none">
                <a:solidFill>
                  <a:srgbClr val="000000"/>
                </a:solidFill>
                <a:latin typeface="Arial"/>
                <a:ea typeface="Arial"/>
                <a:cs typeface="Arial"/>
                <a:sym typeface="Arial"/>
              </a:rPr>
              <a:t> (AI can mess up little details).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 the shadows match? Does the mouth move naturally with the voice?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Tip: Watch videos on mute. If it still seems “off,” it might be fake.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Read Beyond the Headline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Headlines can be clickbait.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Does the article match the title?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Is it full of ALL CAPS, exclamation marks, or super emotional words?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it sounds too crazy to be true—it might be.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Reliable Online Tools to Check for Fakes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a:t>
            </a:r>
            <a:r>
              <a:rPr lang="en-US" sz="1100" b="1"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Google Fact Check Explorer</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search engine that checks whether a claim has already been fact-checked.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Great for checking viral quotes or news.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1" i="0" u="none" strike="noStrike" cap="none">
                <a:solidFill>
                  <a:srgbClr val="000000"/>
                </a:solidFill>
                <a:latin typeface="Arial"/>
                <a:ea typeface="Arial"/>
                <a:cs typeface="Arial"/>
                <a:sym typeface="Arial"/>
              </a:rPr>
              <a:t>Official Google tool</a:t>
            </a:r>
            <a:r>
              <a:rPr lang="en-US" sz="1100" b="0" i="0" u="none" strike="noStrike" cap="none">
                <a:solidFill>
                  <a:srgbClr val="000000"/>
                </a:solidFill>
                <a:latin typeface="Arial"/>
                <a:ea typeface="Arial"/>
                <a:cs typeface="Arial"/>
                <a:sym typeface="Arial"/>
              </a:rPr>
              <a:t> used by journalists.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a:t>
            </a:r>
            <a:r>
              <a:rPr lang="en-US" sz="1100" b="1"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InVID WeVerify Toolkit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browser plugin that checks the origin of videos and photos.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 can do reverse image searches and check for deepfake elements.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Trusted by media professionals in Europe.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a:t>
            </a:r>
            <a:r>
              <a:rPr lang="en-US" sz="1100" b="1" i="0" u="sng" strike="noStrike" cap="none">
                <a:solidFill>
                  <a:srgbClr val="000000"/>
                </a:solidFill>
                <a:latin typeface="Arial"/>
                <a:ea typeface="Arial"/>
                <a:cs typeface="Arial"/>
                <a:sym typeface="Arial"/>
                <a:hlinkClick r:id="rId5">
                  <a:extLst>
                    <a:ext uri="{A12FA001-AC4F-418D-AE19-62706E023703}">
                      <ahyp:hlinkClr xmlns:ahyp="http://schemas.microsoft.com/office/drawing/2018/hyperlinkcolor" val="tx"/>
                    </a:ext>
                  </a:extLst>
                </a:hlinkClick>
              </a:rPr>
              <a:t>TinEye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Reverse image search: upload an image, and it tells you where it came from.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Helps detect </a:t>
            </a:r>
            <a:r>
              <a:rPr lang="en-US" sz="1100" b="1" i="0" u="none" strike="noStrike" cap="none">
                <a:solidFill>
                  <a:srgbClr val="000000"/>
                </a:solidFill>
                <a:latin typeface="Arial"/>
                <a:ea typeface="Arial"/>
                <a:cs typeface="Arial"/>
                <a:sym typeface="Arial"/>
              </a:rPr>
              <a:t>old images</a:t>
            </a:r>
            <a:r>
              <a:rPr lang="en-US" sz="1100" b="0" i="0" u="none" strike="noStrike" cap="none">
                <a:solidFill>
                  <a:srgbClr val="000000"/>
                </a:solidFill>
                <a:latin typeface="Arial"/>
                <a:ea typeface="Arial"/>
                <a:cs typeface="Arial"/>
                <a:sym typeface="Arial"/>
              </a:rPr>
              <a:t> used to create fake stories.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a:t>
            </a:r>
            <a:r>
              <a:rPr lang="en-US" sz="1100" b="1" i="0" u="sng" strike="noStrike" cap="none">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rPr>
              <a:t>Snopes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Debunks viral rumours, fake news, and hoaxes.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Easy to understand explanations, perfect for teens.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Trusted for over 20 years.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5. </a:t>
            </a:r>
            <a:r>
              <a:rPr lang="en-US" sz="1100" b="1" i="0" u="sng" strike="noStrike" cap="none">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Media Bias/Fact Check</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Tells you how biased or reliable a news site is.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Rates sites from </a:t>
            </a:r>
            <a:r>
              <a:rPr lang="en-US" sz="1100" b="1" i="0" u="none" strike="noStrike" cap="none">
                <a:solidFill>
                  <a:srgbClr val="000000"/>
                </a:solidFill>
                <a:latin typeface="Arial"/>
                <a:ea typeface="Arial"/>
                <a:cs typeface="Arial"/>
                <a:sym typeface="Arial"/>
              </a:rPr>
              <a:t>Left / Right / Centre</a:t>
            </a:r>
            <a:r>
              <a:rPr lang="en-US" sz="1100" b="0" i="0" u="none" strike="noStrike" cap="none">
                <a:solidFill>
                  <a:srgbClr val="000000"/>
                </a:solidFill>
                <a:latin typeface="Arial"/>
                <a:ea typeface="Arial"/>
                <a:cs typeface="Arial"/>
                <a:sym typeface="Arial"/>
              </a:rPr>
              <a:t> and explains their credibility.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Thought: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“Your eyes are smart—but your brain is smarter.”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be afraid to </a:t>
            </a:r>
            <a:r>
              <a:rPr lang="en-US" sz="1100" b="1" i="0" u="none" strike="noStrike" cap="none">
                <a:solidFill>
                  <a:srgbClr val="000000"/>
                </a:solidFill>
                <a:latin typeface="Arial"/>
                <a:ea typeface="Arial"/>
                <a:cs typeface="Arial"/>
                <a:sym typeface="Arial"/>
              </a:rPr>
              <a:t>slow down</a:t>
            </a:r>
            <a:r>
              <a:rPr lang="en-US" sz="1100" b="0" i="0" u="none" strike="noStrike" cap="none">
                <a:solidFill>
                  <a:srgbClr val="000000"/>
                </a:solidFill>
                <a:latin typeface="Arial"/>
                <a:ea typeface="Arial"/>
                <a:cs typeface="Arial"/>
                <a:sym typeface="Arial"/>
              </a:rPr>
              <a:t>, </a:t>
            </a:r>
            <a:r>
              <a:rPr lang="en-US" sz="1100" b="1" i="0" u="none" strike="noStrike" cap="none">
                <a:solidFill>
                  <a:srgbClr val="000000"/>
                </a:solidFill>
                <a:latin typeface="Arial"/>
                <a:ea typeface="Arial"/>
                <a:cs typeface="Arial"/>
                <a:sym typeface="Arial"/>
              </a:rPr>
              <a:t>ask questions</a:t>
            </a:r>
            <a:r>
              <a:rPr lang="en-US" sz="1100" b="0" i="0" u="none" strike="noStrike" cap="none">
                <a:solidFill>
                  <a:srgbClr val="000000"/>
                </a:solidFill>
                <a:latin typeface="Arial"/>
                <a:ea typeface="Arial"/>
                <a:cs typeface="Arial"/>
                <a:sym typeface="Arial"/>
              </a:rPr>
              <a:t>, and </a:t>
            </a:r>
            <a:r>
              <a:rPr lang="en-US" sz="1100" b="1" i="0" u="none" strike="noStrike" cap="none">
                <a:solidFill>
                  <a:srgbClr val="000000"/>
                </a:solidFill>
                <a:latin typeface="Arial"/>
                <a:ea typeface="Arial"/>
                <a:cs typeface="Arial"/>
                <a:sym typeface="Arial"/>
              </a:rPr>
              <a:t>check things out</a:t>
            </a:r>
            <a:r>
              <a:rPr lang="en-US" sz="1100" b="0" i="0" u="none" strike="noStrike" cap="none">
                <a:solidFill>
                  <a:srgbClr val="000000"/>
                </a:solidFill>
                <a:latin typeface="Arial"/>
                <a:ea typeface="Arial"/>
                <a:cs typeface="Arial"/>
                <a:sym typeface="Arial"/>
              </a:rPr>
              <a:t> before you share.</a:t>
            </a:r>
            <a:r>
              <a:rPr lang="en-US"/>
              <a:t> </a:t>
            </a: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7" name="Google Shape;457;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First: What’s AI-Generated Media?</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AI-generated media means </a:t>
            </a:r>
            <a:r>
              <a:rPr lang="en-US" sz="1100" b="1" i="0" u="none" strike="noStrike" cap="none">
                <a:solidFill>
                  <a:srgbClr val="000000"/>
                </a:solidFill>
                <a:latin typeface="Arial"/>
                <a:ea typeface="Arial"/>
                <a:cs typeface="Arial"/>
                <a:sym typeface="Arial"/>
              </a:rPr>
              <a:t>photos, videos, audio, or text</a:t>
            </a:r>
            <a:r>
              <a:rPr lang="en-US" sz="1100" b="0" i="0" u="none" strike="noStrike" cap="none">
                <a:solidFill>
                  <a:srgbClr val="000000"/>
                </a:solidFill>
                <a:latin typeface="Arial"/>
                <a:ea typeface="Arial"/>
                <a:cs typeface="Arial"/>
                <a:sym typeface="Arial"/>
              </a:rPr>
              <a:t> created or edited using </a:t>
            </a:r>
            <a:r>
              <a:rPr lang="en-US" sz="1100" b="1" i="0" u="none" strike="noStrike" cap="none">
                <a:solidFill>
                  <a:srgbClr val="000000"/>
                </a:solidFill>
                <a:latin typeface="Arial"/>
                <a:ea typeface="Arial"/>
                <a:cs typeface="Arial"/>
                <a:sym typeface="Arial"/>
              </a:rPr>
              <a:t>artificial intelligence</a:t>
            </a:r>
            <a:r>
              <a:rPr lang="en-US" sz="1100" b="0" i="0" u="none" strike="noStrike" cap="none">
                <a:solidFill>
                  <a:srgbClr val="000000"/>
                </a:solidFill>
                <a:latin typeface="Arial"/>
                <a:ea typeface="Arial"/>
                <a:cs typeface="Arial"/>
                <a:sym typeface="Arial"/>
              </a:rPr>
              <a:t>, not real-life events.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Some examples: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video of a celebrity saying something they </a:t>
            </a:r>
            <a:r>
              <a:rPr lang="en-US" sz="1100" b="0" i="1" u="none" strike="noStrike" cap="none">
                <a:solidFill>
                  <a:srgbClr val="000000"/>
                </a:solidFill>
                <a:latin typeface="Arial"/>
                <a:ea typeface="Arial"/>
                <a:cs typeface="Arial"/>
                <a:sym typeface="Arial"/>
              </a:rPr>
              <a:t>never said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photo of a protest that </a:t>
            </a:r>
            <a:r>
              <a:rPr lang="en-US" sz="1100" b="0" i="1" u="none" strike="noStrike" cap="none">
                <a:solidFill>
                  <a:srgbClr val="000000"/>
                </a:solidFill>
                <a:latin typeface="Arial"/>
                <a:ea typeface="Arial"/>
                <a:cs typeface="Arial"/>
                <a:sym typeface="Arial"/>
              </a:rPr>
              <a:t>never happened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 “voice note” that sounds like your teacher, but was created by a bot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Why It Must Be Labelled (According to the AI Act &amp; Similar Laws)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The </a:t>
            </a:r>
            <a:r>
              <a:rPr lang="en-US" sz="1100" b="1" i="0" u="none" strike="noStrike" cap="none">
                <a:solidFill>
                  <a:srgbClr val="000000"/>
                </a:solidFill>
                <a:latin typeface="Arial"/>
                <a:ea typeface="Arial"/>
                <a:cs typeface="Arial"/>
                <a:sym typeface="Arial"/>
              </a:rPr>
              <a:t>AI Act</a:t>
            </a:r>
            <a:r>
              <a:rPr lang="en-US" sz="1100" b="0" i="0" u="none" strike="noStrike" cap="none">
                <a:solidFill>
                  <a:srgbClr val="000000"/>
                </a:solidFill>
                <a:latin typeface="Arial"/>
                <a:ea typeface="Arial"/>
                <a:cs typeface="Arial"/>
                <a:sym typeface="Arial"/>
              </a:rPr>
              <a:t>, especially in the European Union, requires AI content to be </a:t>
            </a:r>
            <a:r>
              <a:rPr lang="en-US" sz="1100" b="1" i="0" u="none" strike="noStrike" cap="none">
                <a:solidFill>
                  <a:srgbClr val="000000"/>
                </a:solidFill>
                <a:latin typeface="Arial"/>
                <a:ea typeface="Arial"/>
                <a:cs typeface="Arial"/>
                <a:sym typeface="Arial"/>
              </a:rPr>
              <a:t>clearly marked</a:t>
            </a:r>
            <a:r>
              <a:rPr lang="en-US" sz="1100" b="0" i="0" u="none" strike="noStrike" cap="none">
                <a:solidFill>
                  <a:srgbClr val="000000"/>
                </a:solidFill>
                <a:latin typeface="Arial"/>
                <a:ea typeface="Arial"/>
                <a:cs typeface="Arial"/>
                <a:sym typeface="Arial"/>
              </a:rPr>
              <a:t> for these key reasons: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To Protect the Truth</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Without labels, people can’t tell what’s real and what’s fake.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Deepfakes can be used to lie, scam, or hurt others.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Labelling helps </a:t>
            </a:r>
            <a:r>
              <a:rPr lang="en-US" sz="1100" b="1" i="0" u="none" strike="noStrike" cap="none">
                <a:solidFill>
                  <a:srgbClr val="000000"/>
                </a:solidFill>
                <a:latin typeface="Arial"/>
                <a:ea typeface="Arial"/>
                <a:cs typeface="Arial"/>
                <a:sym typeface="Arial"/>
              </a:rPr>
              <a:t>you decide</a:t>
            </a:r>
            <a:r>
              <a:rPr lang="en-US" sz="1100" b="0" i="0" u="none" strike="noStrike" cap="none">
                <a:solidFill>
                  <a:srgbClr val="000000"/>
                </a:solidFill>
                <a:latin typeface="Arial"/>
                <a:ea typeface="Arial"/>
                <a:cs typeface="Arial"/>
                <a:sym typeface="Arial"/>
              </a:rPr>
              <a:t> what to believe.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To Prevent Manipulation</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can spread fake stories during elections, wars, or emergencies.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Labels help stop panic, fear, or unfair influence.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Your opinion matters</a:t>
            </a:r>
            <a:r>
              <a:rPr lang="en-US" sz="1100" b="0" i="0" u="none" strike="noStrike" cap="none">
                <a:solidFill>
                  <a:srgbClr val="000000"/>
                </a:solidFill>
                <a:latin typeface="Arial"/>
                <a:ea typeface="Arial"/>
                <a:cs typeface="Arial"/>
                <a:sym typeface="Arial"/>
              </a:rPr>
              <a:t>—don’t let a fake video shape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To Build Trust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Artists, influencers, and brands that label their AI use are being honest.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 shows you they’re not trying to trick anyone.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Honesty online = safer internet for everyone.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What Should You Do If You Spot Unlabelled AI Content?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1" u="none" strike="noStrike" cap="none">
                <a:solidFill>
                  <a:srgbClr val="000000"/>
                </a:solidFill>
                <a:latin typeface="Arial"/>
                <a:ea typeface="Arial"/>
                <a:cs typeface="Arial"/>
                <a:sym typeface="Arial"/>
              </a:rPr>
              <a:t>1. Pause Before Sharing</a:t>
            </a:r>
            <a:endParaRPr sz="1100" b="1" i="1"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If it feels too shocking, dramatic, or weird—</a:t>
            </a:r>
            <a:r>
              <a:rPr lang="en-US" sz="1100" b="1" i="0" u="none" strike="noStrike" cap="none">
                <a:solidFill>
                  <a:srgbClr val="000000"/>
                </a:solidFill>
                <a:latin typeface="Arial"/>
                <a:ea typeface="Arial"/>
                <a:cs typeface="Arial"/>
                <a:sym typeface="Arial"/>
              </a:rPr>
              <a:t>don’t repost it yet</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1" u="none" strike="noStrike" cap="none">
                <a:solidFill>
                  <a:srgbClr val="000000"/>
                </a:solidFill>
                <a:latin typeface="Arial"/>
                <a:ea typeface="Arial"/>
                <a:cs typeface="Arial"/>
                <a:sym typeface="Arial"/>
              </a:rPr>
              <a:t>2. Double Check It</a:t>
            </a:r>
            <a:endParaRPr sz="1100" b="1" i="1"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Use tools like: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Google Reverse Image Search</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TinEye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0" u="sng" strike="noStrike" cap="none">
                <a:solidFill>
                  <a:srgbClr val="000000"/>
                </a:solidFill>
                <a:latin typeface="Arial"/>
                <a:ea typeface="Arial"/>
                <a:cs typeface="Arial"/>
                <a:sym typeface="Arial"/>
                <a:hlinkClick r:id="rId5">
                  <a:extLst>
                    <a:ext uri="{A12FA001-AC4F-418D-AE19-62706E023703}">
                      <ahyp:hlinkClr xmlns:ahyp="http://schemas.microsoft.com/office/drawing/2018/hyperlinkcolor" val="tx"/>
                    </a:ext>
                  </a:extLst>
                </a:hlinkClick>
              </a:rPr>
              <a:t>InVID Plugin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These help you </a:t>
            </a:r>
            <a:r>
              <a:rPr lang="en-US" sz="1100" b="1" i="0" u="none" strike="noStrike" cap="none">
                <a:solidFill>
                  <a:srgbClr val="000000"/>
                </a:solidFill>
                <a:latin typeface="Arial"/>
                <a:ea typeface="Arial"/>
                <a:cs typeface="Arial"/>
                <a:sym typeface="Arial"/>
              </a:rPr>
              <a:t>trace</a:t>
            </a:r>
            <a:r>
              <a:rPr lang="en-US" sz="1100" b="0" i="0" u="none" strike="noStrike" cap="none">
                <a:solidFill>
                  <a:srgbClr val="000000"/>
                </a:solidFill>
                <a:latin typeface="Arial"/>
                <a:ea typeface="Arial"/>
                <a:cs typeface="Arial"/>
                <a:sym typeface="Arial"/>
              </a:rPr>
              <a:t> where a photo or video came from.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1" u="none" strike="noStrike" cap="none">
                <a:solidFill>
                  <a:srgbClr val="000000"/>
                </a:solidFill>
                <a:latin typeface="Arial"/>
                <a:ea typeface="Arial"/>
                <a:cs typeface="Arial"/>
                <a:sym typeface="Arial"/>
              </a:rPr>
              <a:t>3. Look for Red Flags</a:t>
            </a:r>
            <a:endParaRPr sz="1100" b="1" i="1"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No source or watermark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Unrealistic details (extra fingers, strange lighting, awkward speech)</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Video or voice doesn’t match the context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These signs often mean it’s AI… but not labelled.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1" u="none" strike="noStrike" cap="none">
                <a:solidFill>
                  <a:srgbClr val="000000"/>
                </a:solidFill>
                <a:latin typeface="Arial"/>
                <a:ea typeface="Arial"/>
                <a:cs typeface="Arial"/>
                <a:sym typeface="Arial"/>
              </a:rPr>
              <a:t>4. Report It</a:t>
            </a:r>
            <a:endParaRPr sz="1100" b="1" i="1"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On TikTok, YouTube, Instagram, or X (Twitter):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Tap the </a:t>
            </a:r>
            <a:r>
              <a:rPr lang="en-US" sz="1100" b="1" i="0" u="none" strike="noStrike" cap="none">
                <a:solidFill>
                  <a:srgbClr val="000000"/>
                </a:solidFill>
                <a:latin typeface="Arial"/>
                <a:ea typeface="Arial"/>
                <a:cs typeface="Arial"/>
                <a:sym typeface="Arial"/>
              </a:rPr>
              <a:t>three dots (…)</a:t>
            </a:r>
            <a:r>
              <a:rPr lang="en-US" sz="1100" b="0" i="0" u="none" strike="noStrike" cap="none">
                <a:solidFill>
                  <a:srgbClr val="000000"/>
                </a:solidFill>
                <a:latin typeface="Arial"/>
                <a:ea typeface="Arial"/>
                <a:cs typeface="Arial"/>
                <a:sym typeface="Arial"/>
              </a:rPr>
              <a:t> on the post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Select </a:t>
            </a:r>
            <a:r>
              <a:rPr lang="en-US" sz="1100" b="1" i="0" u="none" strike="noStrike" cap="none">
                <a:solidFill>
                  <a:srgbClr val="000000"/>
                </a:solidFill>
                <a:latin typeface="Arial"/>
                <a:ea typeface="Arial"/>
                <a:cs typeface="Arial"/>
                <a:sym typeface="Arial"/>
              </a:rPr>
              <a:t>“Report”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Choose something like </a:t>
            </a:r>
            <a:r>
              <a:rPr lang="en-US" sz="1100" b="1" i="0" u="none" strike="noStrike" cap="none">
                <a:solidFill>
                  <a:srgbClr val="000000"/>
                </a:solidFill>
                <a:latin typeface="Arial"/>
                <a:ea typeface="Arial"/>
                <a:cs typeface="Arial"/>
                <a:sym typeface="Arial"/>
              </a:rPr>
              <a:t>“Misleading or manipulated media”</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You’re not “snitching”—you’re </a:t>
            </a:r>
            <a:r>
              <a:rPr lang="en-US" sz="1100" b="1" i="0" u="none" strike="noStrike" cap="none">
                <a:solidFill>
                  <a:srgbClr val="000000"/>
                </a:solidFill>
                <a:latin typeface="Arial"/>
                <a:ea typeface="Arial"/>
                <a:cs typeface="Arial"/>
                <a:sym typeface="Arial"/>
              </a:rPr>
              <a:t>protecting truth</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Thought: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“Knowing what’s real helps you think for yourself. That’s why AI labels matter.”</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If AI is part of the story, you deserve to know.</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If it’s not labelled, ask why. Question it. Report it.</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You’re not just scrolling—you’re shaping the future. 🌍</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4" name="Google Shape;474;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First: What’s the Big Deal?</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can do amazing things: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Write essays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Solve math problems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Explain science terms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Even generate artwork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But here’s the thing: if you </a:t>
            </a:r>
            <a:r>
              <a:rPr lang="en-US" sz="1100" b="1" i="0" u="none" strike="noStrike" cap="none">
                <a:solidFill>
                  <a:srgbClr val="000000"/>
                </a:solidFill>
                <a:latin typeface="Arial"/>
                <a:ea typeface="Arial"/>
                <a:cs typeface="Arial"/>
                <a:sym typeface="Arial"/>
              </a:rPr>
              <a:t>let it do everything</a:t>
            </a:r>
            <a:r>
              <a:rPr lang="en-US" sz="1100" b="0" i="0" u="none" strike="noStrike" cap="none">
                <a:solidFill>
                  <a:srgbClr val="000000"/>
                </a:solidFill>
                <a:latin typeface="Arial"/>
                <a:ea typeface="Arial"/>
                <a:cs typeface="Arial"/>
                <a:sym typeface="Arial"/>
              </a:rPr>
              <a:t>, it slowly starts to </a:t>
            </a:r>
            <a:r>
              <a:rPr lang="en-US" sz="1100" b="1" i="0" u="none" strike="noStrike" cap="none">
                <a:solidFill>
                  <a:srgbClr val="000000"/>
                </a:solidFill>
                <a:latin typeface="Arial"/>
                <a:ea typeface="Arial"/>
                <a:cs typeface="Arial"/>
                <a:sym typeface="Arial"/>
              </a:rPr>
              <a:t>replace your own thinking</a:t>
            </a:r>
            <a:r>
              <a:rPr lang="en-US" sz="1100" b="0" i="0" u="none" strike="noStrike" cap="none">
                <a:solidFill>
                  <a:srgbClr val="000000"/>
                </a:solidFill>
                <a:latin typeface="Arial"/>
                <a:ea typeface="Arial"/>
                <a:cs typeface="Arial"/>
                <a:sym typeface="Arial"/>
              </a:rPr>
              <a:t>—and that’s where the danger begins.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What Happens If You Overuse AI?</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1. 🧠 Your Brain Gets Lazy</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AI solves every problem for you, you stop </a:t>
            </a:r>
            <a:r>
              <a:rPr lang="en-US" sz="1100" b="0" i="1" u="none" strike="noStrike" cap="none">
                <a:solidFill>
                  <a:srgbClr val="000000"/>
                </a:solidFill>
                <a:latin typeface="Arial"/>
                <a:ea typeface="Arial"/>
                <a:cs typeface="Arial"/>
                <a:sym typeface="Arial"/>
              </a:rPr>
              <a:t>practicing how to think.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Just like skipping gym workouts weakens muscles, skipping mental effort weakens your thinking.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2. 🎭 You Miss Your Own Voice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writes in a generic, polite style—but it’s not </a:t>
            </a:r>
            <a:r>
              <a:rPr lang="en-US" sz="1100" b="0" i="1" u="none" strike="noStrike" cap="none">
                <a:solidFill>
                  <a:srgbClr val="000000"/>
                </a:solidFill>
                <a:latin typeface="Arial"/>
                <a:ea typeface="Arial"/>
                <a:cs typeface="Arial"/>
                <a:sym typeface="Arial"/>
              </a:rPr>
              <a:t>you.</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Your creativity, humor, and personality don’t shine through.</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Your words matter. Your way of thinking is unique. Don’t lose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3. 🕳️ You Learn Less, Even If You “Finish” More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Sure, you might get homework done faster—but you’ll forget it by tomorrow.</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gives answers, but it doesn’t help you </a:t>
            </a:r>
            <a:r>
              <a:rPr lang="en-US" sz="1100" b="0" i="1" u="none" strike="noStrike" cap="none">
                <a:solidFill>
                  <a:srgbClr val="000000"/>
                </a:solidFill>
                <a:latin typeface="Arial"/>
                <a:ea typeface="Arial"/>
                <a:cs typeface="Arial"/>
                <a:sym typeface="Arial"/>
              </a:rPr>
              <a:t>struggle</a:t>
            </a: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figure things out</a:t>
            </a:r>
            <a:r>
              <a:rPr lang="en-US" sz="1100" b="0" i="0" u="none" strike="noStrike" cap="none">
                <a:solidFill>
                  <a:srgbClr val="000000"/>
                </a:solidFill>
                <a:latin typeface="Arial"/>
                <a:ea typeface="Arial"/>
                <a:cs typeface="Arial"/>
                <a:sym typeface="Arial"/>
              </a:rPr>
              <a:t>, or </a:t>
            </a:r>
            <a:r>
              <a:rPr lang="en-US" sz="1100" b="0" i="1" u="none" strike="noStrike" cap="none">
                <a:solidFill>
                  <a:srgbClr val="000000"/>
                </a:solidFill>
                <a:latin typeface="Arial"/>
                <a:ea typeface="Arial"/>
                <a:cs typeface="Arial"/>
                <a:sym typeface="Arial"/>
              </a:rPr>
              <a:t>grow.</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And in real life? There’s no chatbot to write your job application or face an exam for you.</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How to Use AI Wisely (Without Letting It Replace You)</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Use AI to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Support, Not Replace</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Ask AI to explain a concept, give examples, or summarize something.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Then use your own words and ideas to write or answer.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Think of it like a study buddy, not a replacement brain.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Start with Your Own Thoughts First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Brainstorm </a:t>
            </a:r>
            <a:r>
              <a:rPr lang="en-US" sz="1100" b="0" i="1" u="none" strike="noStrike" cap="none">
                <a:solidFill>
                  <a:srgbClr val="000000"/>
                </a:solidFill>
                <a:latin typeface="Arial"/>
                <a:ea typeface="Arial"/>
                <a:cs typeface="Arial"/>
                <a:sym typeface="Arial"/>
              </a:rPr>
              <a:t>before</a:t>
            </a:r>
            <a:r>
              <a:rPr lang="en-US" sz="1100" b="0" i="0" u="none" strike="noStrike" cap="none">
                <a:solidFill>
                  <a:srgbClr val="000000"/>
                </a:solidFill>
                <a:latin typeface="Arial"/>
                <a:ea typeface="Arial"/>
                <a:cs typeface="Arial"/>
                <a:sym typeface="Arial"/>
              </a:rPr>
              <a:t> asking AI for help.</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Then compare ideas and strengthen yours.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Don’t lose your voice. Add to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Learn to Spot AI-Speak</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is helpful but often too formal or vague.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When writing, always check:</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“Does this sound like </a:t>
            </a:r>
            <a:r>
              <a:rPr lang="en-US" sz="1100" b="0" i="1" u="none" strike="noStrike" cap="none">
                <a:solidFill>
                  <a:srgbClr val="000000"/>
                </a:solidFill>
                <a:latin typeface="Arial"/>
                <a:ea typeface="Arial"/>
                <a:cs typeface="Arial"/>
                <a:sym typeface="Arial"/>
              </a:rPr>
              <a:t>me</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 I agree with this answer?”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Keep It Balanced</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Set personal rules: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Use AI for review or feedback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Don’t use it to write your essays from scratch</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Balance = growing your skills </a:t>
            </a:r>
            <a:r>
              <a:rPr lang="en-US" sz="1100" b="0" i="1" u="none" strike="noStrike" cap="none">
                <a:solidFill>
                  <a:srgbClr val="000000"/>
                </a:solidFill>
                <a:latin typeface="Arial"/>
                <a:ea typeface="Arial"/>
                <a:cs typeface="Arial"/>
                <a:sym typeface="Arial"/>
              </a:rPr>
              <a:t>and</a:t>
            </a:r>
            <a:r>
              <a:rPr lang="en-US" sz="1100" b="0" i="0" u="none" strike="noStrike" cap="none">
                <a:solidFill>
                  <a:srgbClr val="000000"/>
                </a:solidFill>
                <a:latin typeface="Arial"/>
                <a:ea typeface="Arial"/>
                <a:cs typeface="Arial"/>
                <a:sym typeface="Arial"/>
              </a:rPr>
              <a:t> using tools smartly.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Thought: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1" u="none" strike="noStrike" cap="none">
                <a:solidFill>
                  <a:srgbClr val="000000"/>
                </a:solidFill>
                <a:latin typeface="Arial"/>
                <a:ea typeface="Arial"/>
                <a:cs typeface="Arial"/>
                <a:sym typeface="Arial"/>
              </a:rPr>
              <a:t>“AI is cool. Your mind is cooler. Use both—but let your brain lead the way.”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You’re the thinker. You’re the decision-maker. AI is just the tool.</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Use it—but don’t let it use you.</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1" name="Google Shape;491;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1. AI Can Give You Answers, But It Can’t Make You Understand</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Sure, AI can solve problems, write essays, or explain things fast.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But here’s the truth: </a:t>
            </a:r>
            <a:r>
              <a:rPr lang="en-US" sz="1100" b="1" i="0" u="none" strike="noStrike" cap="none">
                <a:solidFill>
                  <a:srgbClr val="000000"/>
                </a:solidFill>
                <a:latin typeface="Arial"/>
                <a:ea typeface="Arial"/>
                <a:cs typeface="Arial"/>
                <a:sym typeface="Arial"/>
              </a:rPr>
              <a:t>learning isn’t about just getting answers.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It’s about: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Understanding </a:t>
            </a:r>
            <a:r>
              <a:rPr lang="en-US" sz="1100" b="0" i="1" u="none" strike="noStrike" cap="none">
                <a:solidFill>
                  <a:srgbClr val="000000"/>
                </a:solidFill>
                <a:latin typeface="Arial"/>
                <a:ea typeface="Arial"/>
                <a:cs typeface="Arial"/>
                <a:sym typeface="Arial"/>
              </a:rPr>
              <a:t>how</a:t>
            </a:r>
            <a:r>
              <a:rPr lang="en-US" sz="1100" b="0" i="0" u="none" strike="noStrike" cap="none">
                <a:solidFill>
                  <a:srgbClr val="000000"/>
                </a:solidFill>
                <a:latin typeface="Arial"/>
                <a:ea typeface="Arial"/>
                <a:cs typeface="Arial"/>
                <a:sym typeface="Arial"/>
              </a:rPr>
              <a:t> things work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Training your brain to think clearly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Connecting ideas and making decisions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AI can explain gravity—but only YOU can understand how it feels when you skateboard downhill.</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2. Your Brain Needs Exercise Too</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Studying is like working out—for your mind.</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It improves focus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Strengthens memory</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Sharpens your judgment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you let AI do all the work, your brain </a:t>
            </a:r>
            <a:r>
              <a:rPr lang="en-US" sz="1100" b="1" i="0" u="none" strike="noStrike" cap="none">
                <a:solidFill>
                  <a:srgbClr val="000000"/>
                </a:solidFill>
                <a:latin typeface="Arial"/>
                <a:ea typeface="Arial"/>
                <a:cs typeface="Arial"/>
                <a:sym typeface="Arial"/>
              </a:rPr>
              <a:t>misses the workout.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No reps = no results.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3. You Can’t Use AI in Real-Life Tests and Jobs</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 won’t always have AI with you—especially when: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Taking an exam</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Doing a job interview</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Making decisions in real time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Studying helps you </a:t>
            </a:r>
            <a:r>
              <a:rPr lang="en-US" sz="1100" b="1" i="0" u="none" strike="noStrike" cap="none">
                <a:solidFill>
                  <a:srgbClr val="000000"/>
                </a:solidFill>
                <a:latin typeface="Arial"/>
                <a:ea typeface="Arial"/>
                <a:cs typeface="Arial"/>
                <a:sym typeface="Arial"/>
              </a:rPr>
              <a:t>practice for real-life challenges</a:t>
            </a:r>
            <a:r>
              <a:rPr lang="en-US" sz="1100" b="0" i="0" u="none" strike="noStrike" cap="none">
                <a:solidFill>
                  <a:srgbClr val="000000"/>
                </a:solidFill>
                <a:latin typeface="Arial"/>
                <a:ea typeface="Arial"/>
                <a:cs typeface="Arial"/>
                <a:sym typeface="Arial"/>
              </a:rPr>
              <a:t> where YOU have to think on your feet.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4. Studying Builds Confidence and Growth</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When you study and learn something new, that’s not just knowledge—it’s </a:t>
            </a:r>
            <a:r>
              <a:rPr lang="en-US" sz="1100" b="0" i="1" u="none" strike="noStrike" cap="none">
                <a:solidFill>
                  <a:srgbClr val="000000"/>
                </a:solidFill>
                <a:latin typeface="Arial"/>
                <a:ea typeface="Arial"/>
                <a:cs typeface="Arial"/>
                <a:sym typeface="Arial"/>
              </a:rPr>
              <a:t>your achievement</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can’t feel proud. </a:t>
            </a:r>
            <a:r>
              <a:rPr lang="en-US" sz="1100" b="1" i="0" u="none" strike="noStrike" cap="none">
                <a:solidFill>
                  <a:srgbClr val="000000"/>
                </a:solidFill>
                <a:latin typeface="Arial"/>
                <a:ea typeface="Arial"/>
                <a:cs typeface="Arial"/>
                <a:sym typeface="Arial"/>
              </a:rPr>
              <a:t>You can.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And when you struggle through something and finally get it? That’s called </a:t>
            </a:r>
            <a:r>
              <a:rPr lang="en-US" sz="1100" b="1" i="0" u="none" strike="noStrike" cap="none">
                <a:solidFill>
                  <a:srgbClr val="000000"/>
                </a:solidFill>
                <a:latin typeface="Arial"/>
                <a:ea typeface="Arial"/>
                <a:cs typeface="Arial"/>
                <a:sym typeface="Arial"/>
              </a:rPr>
              <a:t>growth.</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AI gives shortcuts. Studying builds you up.</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5. AI Can Get Things Wrong(Seriously)</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Sometimes, AI:</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Makes up facts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Gives outdated info</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Misses context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If you didn’t study the topic, you wouldn’t even know the AI was wrong!</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Don’t let a tool think for you. Think WITH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So… How Should You Use AI?</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Use AI to explain tough stuff</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Ask it for examples or feedback</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Don’t copy-paste its answers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Don’t skip learning just because a bot can do it faster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 Final Thought:</a:t>
            </a: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“Studying isn’t about memorizing boring facts. It’s about </a:t>
            </a:r>
            <a:r>
              <a:rPr lang="en-US" sz="1100" b="1" i="0" u="none" strike="noStrike" cap="none">
                <a:solidFill>
                  <a:srgbClr val="000000"/>
                </a:solidFill>
                <a:latin typeface="Arial"/>
                <a:ea typeface="Arial"/>
                <a:cs typeface="Arial"/>
                <a:sym typeface="Arial"/>
              </a:rPr>
              <a:t>becoming someone who can think, question, and create.</a:t>
            </a:r>
            <a:r>
              <a:rPr lang="en-US"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AI is here to help—but your brain?</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That’s your real superpower.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Use it. Train it. Trust it.</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8" name="Google Shape;508;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38" name="Google Shape;538;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51" name="Google Shape;551;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363bf5f5cbe_0_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69" name="Google Shape;569;g363bf5f5cbe_0_1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88" name="Google Shape;58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7" name="Google Shape;147;p2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3" name="Google Shape;163;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1" name="Google Shape;181;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0" name="Google Shape;200;p2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6" name="Google Shape;216;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5" name="Google Shape;235;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b="0" i="1"/>
              <a:t>Assure your child about your unconditional support to make sure that problematic issues would be talked over at home.</a:t>
            </a:r>
            <a:endParaRPr/>
          </a:p>
          <a:p>
            <a:pPr marL="158750" lvl="0" indent="0" algn="l" rtl="0">
              <a:lnSpc>
                <a:spcPct val="100000"/>
              </a:lnSpc>
              <a:spcBef>
                <a:spcPts val="0"/>
              </a:spcBef>
              <a:spcAft>
                <a:spcPts val="0"/>
              </a:spcAft>
              <a:buSzPts val="1100"/>
              <a:buNone/>
            </a:pPr>
            <a:endParaRPr b="0" i="1"/>
          </a:p>
          <a:p>
            <a:pPr marL="158750" lvl="0" indent="0" algn="l" rtl="0">
              <a:lnSpc>
                <a:spcPct val="100000"/>
              </a:lnSpc>
              <a:spcBef>
                <a:spcPts val="0"/>
              </a:spcBef>
              <a:spcAft>
                <a:spcPts val="0"/>
              </a:spcAft>
              <a:buSzPts val="1100"/>
              <a:buNone/>
            </a:pPr>
            <a:r>
              <a:rPr lang="en-US" b="0" i="1"/>
              <a:t>Provide the Comic script to your child and make sure you have a good discussion on all the issues mentioned to make sure that your child will be safe on the net!</a:t>
            </a:r>
            <a:endParaRPr/>
          </a:p>
          <a:p>
            <a:pPr marL="158750" lvl="0" indent="0" algn="l" rtl="0">
              <a:lnSpc>
                <a:spcPct val="100000"/>
              </a:lnSpc>
              <a:spcBef>
                <a:spcPts val="0"/>
              </a:spcBef>
              <a:spcAft>
                <a:spcPts val="0"/>
              </a:spcAft>
              <a:buSzPts val="1100"/>
              <a:buNone/>
            </a:pPr>
            <a:endParaRPr b="0" i="1"/>
          </a:p>
          <a:p>
            <a:pPr marL="158750" lvl="0" indent="0" algn="l" rtl="0">
              <a:lnSpc>
                <a:spcPct val="100000"/>
              </a:lnSpc>
              <a:spcBef>
                <a:spcPts val="0"/>
              </a:spcBef>
              <a:spcAft>
                <a:spcPts val="0"/>
              </a:spcAft>
              <a:buSzPts val="1100"/>
              <a:buNone/>
            </a:pPr>
            <a:r>
              <a:rPr lang="en-US" b="0" i="1"/>
              <a:t>Update your knowledge every now and then and repeat your discussions</a:t>
            </a:r>
            <a:endParaRPr/>
          </a:p>
          <a:p>
            <a:pPr marL="158750" lvl="0" indent="0" algn="l" rtl="0">
              <a:lnSpc>
                <a:spcPct val="100000"/>
              </a:lnSpc>
              <a:spcBef>
                <a:spcPts val="0"/>
              </a:spcBef>
              <a:spcAft>
                <a:spcPts val="0"/>
              </a:spcAft>
              <a:buSzPts val="1100"/>
              <a:buNone/>
            </a:pPr>
            <a:endParaRPr b="1"/>
          </a:p>
          <a:p>
            <a:pPr marL="158750" lvl="0" indent="0" algn="l" rtl="0">
              <a:lnSpc>
                <a:spcPct val="100000"/>
              </a:lnSpc>
              <a:spcBef>
                <a:spcPts val="0"/>
              </a:spcBef>
              <a:spcAft>
                <a:spcPts val="0"/>
              </a:spcAft>
              <a:buSzPts val="1100"/>
              <a:buNone/>
            </a:pPr>
            <a:r>
              <a:rPr lang="en-US" b="1"/>
              <a:t>Handout the story for participants to read and then initiate a discussion:</a:t>
            </a:r>
            <a:endParaRPr/>
          </a:p>
          <a:p>
            <a:pPr marL="914400" lvl="1" indent="-298450" algn="l" rtl="0">
              <a:lnSpc>
                <a:spcPct val="100000"/>
              </a:lnSpc>
              <a:spcBef>
                <a:spcPts val="0"/>
              </a:spcBef>
              <a:spcAft>
                <a:spcPts val="0"/>
              </a:spcAft>
              <a:buSzPts val="1100"/>
              <a:buChar char="○"/>
            </a:pPr>
            <a:r>
              <a:rPr lang="en-US" sz="1100" b="0" i="0" u="none" strike="noStrike" cap="none">
                <a:solidFill>
                  <a:srgbClr val="000000"/>
                </a:solidFill>
                <a:latin typeface="Arial"/>
                <a:ea typeface="Arial"/>
                <a:cs typeface="Arial"/>
                <a:sym typeface="Arial"/>
              </a:rPr>
              <a:t>Have you encountered similar situations at home?</a:t>
            </a:r>
            <a:endParaRPr sz="1100" b="0" i="0" u="none" strike="noStrike" cap="none">
              <a:solidFill>
                <a:srgbClr val="000000"/>
              </a:solidFill>
              <a:latin typeface="Arial"/>
              <a:ea typeface="Arial"/>
              <a:cs typeface="Arial"/>
              <a:sym typeface="Arial"/>
            </a:endParaRPr>
          </a:p>
          <a:p>
            <a:pPr marL="914400" lvl="1" indent="-298450" algn="l" rtl="0">
              <a:lnSpc>
                <a:spcPct val="100000"/>
              </a:lnSpc>
              <a:spcBef>
                <a:spcPts val="0"/>
              </a:spcBef>
              <a:spcAft>
                <a:spcPts val="0"/>
              </a:spcAft>
              <a:buSzPts val="1100"/>
              <a:buChar char="○"/>
            </a:pPr>
            <a:r>
              <a:rPr lang="en-US" sz="1100" b="0" i="0" u="none" strike="noStrike" cap="none">
                <a:solidFill>
                  <a:srgbClr val="000000"/>
                </a:solidFill>
                <a:latin typeface="Arial"/>
                <a:ea typeface="Arial"/>
                <a:cs typeface="Arial"/>
                <a:sym typeface="Arial"/>
              </a:rPr>
              <a:t>How did you handle it?</a:t>
            </a:r>
            <a:endParaRPr sz="1100" b="0" i="0" u="none" strike="noStrike" cap="none">
              <a:solidFill>
                <a:srgbClr val="000000"/>
              </a:solidFill>
              <a:latin typeface="Arial"/>
              <a:ea typeface="Arial"/>
              <a:cs typeface="Arial"/>
              <a:sym typeface="Arial"/>
            </a:endParaRPr>
          </a:p>
          <a:p>
            <a:pPr marL="914400" lvl="1" indent="-298450" algn="l" rtl="0">
              <a:lnSpc>
                <a:spcPct val="100000"/>
              </a:lnSpc>
              <a:spcBef>
                <a:spcPts val="0"/>
              </a:spcBef>
              <a:spcAft>
                <a:spcPts val="0"/>
              </a:spcAft>
              <a:buSzPts val="1100"/>
              <a:buChar char="○"/>
            </a:pPr>
            <a:r>
              <a:rPr lang="en-US" sz="1100" b="0" i="0" u="none" strike="noStrike" cap="none">
                <a:solidFill>
                  <a:srgbClr val="000000"/>
                </a:solidFill>
                <a:latin typeface="Arial"/>
                <a:ea typeface="Arial"/>
                <a:cs typeface="Arial"/>
                <a:sym typeface="Arial"/>
              </a:rPr>
              <a:t>Mention situations that required further background for proper handling.</a:t>
            </a:r>
            <a:endParaRPr/>
          </a:p>
          <a:p>
            <a:pPr marL="457200" lvl="0" indent="-22860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Moral of the Story:</a:t>
            </a:r>
            <a:endParaRPr sz="1100" b="1" i="0" u="none" strike="noStrike" cap="none">
              <a:solidFill>
                <a:srgbClr val="000000"/>
              </a:solidFill>
              <a:latin typeface="Arial"/>
              <a:ea typeface="Arial"/>
              <a:cs typeface="Arial"/>
              <a:sym typeface="Arial"/>
            </a:endParaRPr>
          </a:p>
          <a:p>
            <a:pPr marL="615950" lvl="1"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You don’t have to be afraid of social media—just </a:t>
            </a:r>
            <a:r>
              <a:rPr lang="en-US" sz="1100" b="1" i="0" u="none" strike="noStrike" cap="none">
                <a:solidFill>
                  <a:srgbClr val="000000"/>
                </a:solidFill>
                <a:latin typeface="Arial"/>
                <a:ea typeface="Arial"/>
                <a:cs typeface="Arial"/>
                <a:sym typeface="Arial"/>
              </a:rPr>
              <a:t>be aware</a:t>
            </a:r>
            <a:r>
              <a:rPr lang="en-US" sz="1100" b="0" i="0" u="none" strike="noStrike" cap="none">
                <a:solidFill>
                  <a:srgbClr val="000000"/>
                </a:solidFill>
                <a:latin typeface="Arial"/>
                <a:ea typeface="Arial"/>
                <a:cs typeface="Arial"/>
                <a:sym typeface="Arial"/>
              </a:rPr>
              <a:t>.</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Don’t be afraid to ask for help.</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And don’t let a mistake stop you from learning or growing.</a:t>
            </a:r>
            <a:br>
              <a:rPr lang="en-US" sz="1100" b="0" i="0" u="none" strike="noStrike" cap="none">
                <a:solidFill>
                  <a:srgbClr val="000000"/>
                </a:solidFill>
                <a:latin typeface="Arial"/>
                <a:ea typeface="Arial"/>
                <a:cs typeface="Arial"/>
                <a:sym typeface="Arial"/>
              </a:rPr>
            </a:br>
            <a:r>
              <a:rPr lang="en-US" sz="1100" b="1" i="0" u="none" strike="noStrike" cap="none">
                <a:solidFill>
                  <a:srgbClr val="000000"/>
                </a:solidFill>
                <a:latin typeface="Arial"/>
                <a:ea typeface="Arial"/>
                <a:cs typeface="Arial"/>
                <a:sym typeface="Arial"/>
              </a:rPr>
              <a:t>You’re not alone. Your voice matters. And being smart online = real power.</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2"/>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1" name="Google Shape;71;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3"/>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3"/>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7" name="Google Shape;77;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4"/>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8" name="Google Shape;18;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 name="Google Shape;24;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6"/>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6"/>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30" name="Google Shape;30;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36" name="Google Shape;36;p1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37" name="Google Shape;37;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3" name="Google Shape;43;p1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4" name="Google Shape;44;p1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5" name="Google Shape;45;p1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6" name="Google Shape;46;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57" name="Google Shape;57;p2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58" name="Google Shape;58;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1"/>
          <p:cNvSpPr>
            <a:spLocks noGrp="1"/>
          </p:cNvSpPr>
          <p:nvPr>
            <p:ph type="pic" idx="2"/>
          </p:nvPr>
        </p:nvSpPr>
        <p:spPr>
          <a:xfrm>
            <a:off x="1792288" y="612775"/>
            <a:ext cx="5486400" cy="4114800"/>
          </a:xfrm>
          <a:prstGeom prst="rect">
            <a:avLst/>
          </a:prstGeom>
          <a:noFill/>
          <a:ln>
            <a:noFill/>
          </a:ln>
        </p:spPr>
      </p:sp>
      <p:sp>
        <p:nvSpPr>
          <p:cNvPr id="64" name="Google Shape;64;p2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65" name="Google Shape;65;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8.jp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hyperlink" Target="https://mediabiasfactcheck.com/" TargetMode="External"/><Relationship Id="rId3" Type="http://schemas.openxmlformats.org/officeDocument/2006/relationships/image" Target="../media/image3.png"/><Relationship Id="rId7" Type="http://schemas.openxmlformats.org/officeDocument/2006/relationships/hyperlink" Target="https://www.snopes.com/"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s://www.tineye.com/" TargetMode="External"/><Relationship Id="rId5" Type="http://schemas.openxmlformats.org/officeDocument/2006/relationships/hyperlink" Target="https://www.invid-project.eu/tools-and-services/invid-verification-plugin/" TargetMode="External"/><Relationship Id="rId4" Type="http://schemas.openxmlformats.org/officeDocument/2006/relationships/hyperlink" Target="https://toolbox.google.com/factcheck/explorer" TargetMode="External"/><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8" Type="http://schemas.openxmlformats.org/officeDocument/2006/relationships/image" Target="../media/image29.jpg"/><Relationship Id="rId13" Type="http://schemas.openxmlformats.org/officeDocument/2006/relationships/image" Target="../media/image30.jpg"/><Relationship Id="rId3" Type="http://schemas.openxmlformats.org/officeDocument/2006/relationships/image" Target="../media/image3.png"/><Relationship Id="rId7" Type="http://schemas.openxmlformats.org/officeDocument/2006/relationships/hyperlink" Target="https://originality.ai/" TargetMode="External"/><Relationship Id="rId12" Type="http://schemas.openxmlformats.org/officeDocument/2006/relationships/hyperlink" Target="https://www.sensity.ai/" TargetMode="External"/><Relationship Id="rId17" Type="http://schemas.openxmlformats.org/officeDocument/2006/relationships/image" Target="../media/image31.gif"/><Relationship Id="rId2" Type="http://schemas.openxmlformats.org/officeDocument/2006/relationships/notesSlide" Target="../notesSlides/notesSlide25.xml"/><Relationship Id="rId16" Type="http://schemas.openxmlformats.org/officeDocument/2006/relationships/hyperlink" Target="https://images.google.com/" TargetMode="External"/><Relationship Id="rId1" Type="http://schemas.openxmlformats.org/officeDocument/2006/relationships/slideLayout" Target="../slideLayouts/slideLayout2.xml"/><Relationship Id="rId6" Type="http://schemas.openxmlformats.org/officeDocument/2006/relationships/hyperlink" Target="https://www.politifact.com/" TargetMode="External"/><Relationship Id="rId11" Type="http://schemas.openxmlformats.org/officeDocument/2006/relationships/hyperlink" Target="https://thehive.ai/deepfake-detection" TargetMode="External"/><Relationship Id="rId5" Type="http://schemas.openxmlformats.org/officeDocument/2006/relationships/hyperlink" Target="https://www.snopes.com/" TargetMode="External"/><Relationship Id="rId15" Type="http://schemas.openxmlformats.org/officeDocument/2006/relationships/hyperlink" Target="https://detecting-ai.com/" TargetMode="External"/><Relationship Id="rId10" Type="http://schemas.openxmlformats.org/officeDocument/2006/relationships/hyperlink" Target="https://newslit.org/" TargetMode="External"/><Relationship Id="rId4" Type="http://schemas.openxmlformats.org/officeDocument/2006/relationships/hyperlink" Target="https://www.factcheck.org/" TargetMode="External"/><Relationship Id="rId9" Type="http://schemas.openxmlformats.org/officeDocument/2006/relationships/hyperlink" Target="https://www.poynter.org/mediawise/" TargetMode="External"/><Relationship Id="rId14"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5" name="Google Shape;85;p1"/>
          <p:cNvSpPr/>
          <p:nvPr/>
        </p:nvSpPr>
        <p:spPr>
          <a:xfrm>
            <a:off x="0" y="-3458242"/>
            <a:ext cx="18288000" cy="1828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86" name="Google Shape;86;p1"/>
          <p:cNvGrpSpPr/>
          <p:nvPr/>
        </p:nvGrpSpPr>
        <p:grpSpPr>
          <a:xfrm>
            <a:off x="1028700" y="6135610"/>
            <a:ext cx="5102481" cy="887472"/>
            <a:chOff x="0" y="-47625"/>
            <a:chExt cx="1381663" cy="240312"/>
          </a:xfrm>
        </p:grpSpPr>
        <p:sp>
          <p:nvSpPr>
            <p:cNvPr id="87" name="Google Shape;87;p1"/>
            <p:cNvSpPr/>
            <p:nvPr/>
          </p:nvSpPr>
          <p:spPr>
            <a:xfrm>
              <a:off x="0" y="0"/>
              <a:ext cx="1381663" cy="192687"/>
            </a:xfrm>
            <a:custGeom>
              <a:avLst/>
              <a:gdLst/>
              <a:ahLst/>
              <a:cxnLst/>
              <a:rect l="l" t="t" r="r" b="b"/>
              <a:pathLst>
                <a:path w="1381663" h="192687" extrusionOk="0">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89" name="Google Shape;89;p1"/>
          <p:cNvGrpSpPr/>
          <p:nvPr/>
        </p:nvGrpSpPr>
        <p:grpSpPr>
          <a:xfrm>
            <a:off x="1028700" y="7080843"/>
            <a:ext cx="3927024" cy="860446"/>
            <a:chOff x="0" y="-47625"/>
            <a:chExt cx="1063358" cy="232991"/>
          </a:xfrm>
        </p:grpSpPr>
        <p:sp>
          <p:nvSpPr>
            <p:cNvPr id="90" name="Google Shape;90;p1"/>
            <p:cNvSpPr/>
            <p:nvPr/>
          </p:nvSpPr>
          <p:spPr>
            <a:xfrm>
              <a:off x="0" y="0"/>
              <a:ext cx="1063358" cy="185366"/>
            </a:xfrm>
            <a:custGeom>
              <a:avLst/>
              <a:gdLst/>
              <a:ahLst/>
              <a:cxnLst/>
              <a:rect l="l" t="t" r="r" b="b"/>
              <a:pathLst>
                <a:path w="1063358" h="185366" extrusionOk="0">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avLst/>
            <a:gdLst/>
            <a:ahLst/>
            <a:cxnLst/>
            <a:rect l="l" t="t" r="r" b="b"/>
            <a:pathLst>
              <a:path w="3521366" h="1408249" extrusionOk="0">
                <a:moveTo>
                  <a:pt x="0" y="0"/>
                </a:moveTo>
                <a:lnTo>
                  <a:pt x="3521366" y="0"/>
                </a:lnTo>
                <a:lnTo>
                  <a:pt x="3521366" y="1408249"/>
                </a:lnTo>
                <a:lnTo>
                  <a:pt x="0" y="1408249"/>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avLst/>
            <a:gdLst/>
            <a:ahLst/>
            <a:cxnLst/>
            <a:rect l="l" t="t" r="r" b="b"/>
            <a:pathLst>
              <a:path w="5328592" h="8256736" extrusionOk="0">
                <a:moveTo>
                  <a:pt x="0" y="0"/>
                </a:moveTo>
                <a:lnTo>
                  <a:pt x="5328591" y="0"/>
                </a:lnTo>
                <a:lnTo>
                  <a:pt x="5328591" y="8256735"/>
                </a:lnTo>
                <a:lnTo>
                  <a:pt x="0" y="8256735"/>
                </a:lnTo>
                <a:lnTo>
                  <a:pt x="0" y="0"/>
                </a:lnTo>
                <a:close/>
              </a:path>
            </a:pathLst>
          </a:custGeom>
          <a:blipFill rotWithShape="1">
            <a:blip r:embed="rId6">
              <a:alphaModFix/>
            </a:blip>
            <a:stretch>
              <a:fillRect l="-12838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6">
              <a:alphaModFix/>
            </a:blip>
            <a:stretch>
              <a:fillRect l="-10737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 name="Google Shape;95;p1"/>
          <p:cNvSpPr/>
          <p:nvPr/>
        </p:nvSpPr>
        <p:spPr>
          <a:xfrm>
            <a:off x="13238369" y="444593"/>
            <a:ext cx="5149829" cy="1628968"/>
          </a:xfrm>
          <a:custGeom>
            <a:avLst/>
            <a:gdLst/>
            <a:ahLst/>
            <a:cxnLst/>
            <a:rect l="l" t="t" r="r" b="b"/>
            <a:pathLst>
              <a:path w="5149829" h="1628968" extrusionOk="0">
                <a:moveTo>
                  <a:pt x="0" y="0"/>
                </a:moveTo>
                <a:lnTo>
                  <a:pt x="5149829" y="0"/>
                </a:lnTo>
                <a:lnTo>
                  <a:pt x="5149829" y="1628968"/>
                </a:lnTo>
                <a:lnTo>
                  <a:pt x="0" y="1628968"/>
                </a:lnTo>
                <a:lnTo>
                  <a:pt x="0" y="0"/>
                </a:lnTo>
                <a:close/>
              </a:path>
            </a:pathLst>
          </a:custGeom>
          <a:blipFill rotWithShape="1">
            <a:blip r:embed="rId7">
              <a:alphaModFix/>
            </a:blip>
            <a:stretch>
              <a:fillRect l="-152"/>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 name="Google Shape;96;p1"/>
          <p:cNvSpPr/>
          <p:nvPr/>
        </p:nvSpPr>
        <p:spPr>
          <a:xfrm>
            <a:off x="7852621" y="8443920"/>
            <a:ext cx="3872623" cy="864030"/>
          </a:xfrm>
          <a:custGeom>
            <a:avLst/>
            <a:gdLst/>
            <a:ahLst/>
            <a:cxnLst/>
            <a:rect l="l" t="t" r="r" b="b"/>
            <a:pathLst>
              <a:path w="3872623" h="864030" extrusionOk="0">
                <a:moveTo>
                  <a:pt x="0" y="0"/>
                </a:moveTo>
                <a:lnTo>
                  <a:pt x="3872622" y="0"/>
                </a:lnTo>
                <a:lnTo>
                  <a:pt x="3872622" y="864030"/>
                </a:lnTo>
                <a:lnTo>
                  <a:pt x="0" y="864030"/>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7" name="Google Shape;97;p1"/>
          <p:cNvSpPr/>
          <p:nvPr/>
        </p:nvSpPr>
        <p:spPr>
          <a:xfrm>
            <a:off x="12123384" y="8512517"/>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9">
              <a:alphaModFix/>
            </a:blip>
            <a:stretch>
              <a:fillRect r="-1010"/>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8" name="Google Shape;98;p1"/>
          <p:cNvSpPr txBox="1"/>
          <p:nvPr/>
        </p:nvSpPr>
        <p:spPr>
          <a:xfrm>
            <a:off x="1084827" y="4506275"/>
            <a:ext cx="9653100" cy="1589100"/>
          </a:xfrm>
          <a:prstGeom prst="rect">
            <a:avLst/>
          </a:prstGeom>
          <a:noFill/>
          <a:ln>
            <a:noFill/>
          </a:ln>
        </p:spPr>
        <p:txBody>
          <a:bodyPr spcFirstLastPara="1" wrap="square" lIns="0" tIns="0" rIns="0" bIns="0" anchor="t" anchorCtr="0">
            <a:spAutoFit/>
          </a:bodyPr>
          <a:lstStyle/>
          <a:p>
            <a:pPr marL="0" marR="0" lvl="0" indent="0" algn="l" rtl="0">
              <a:lnSpc>
                <a:spcPct val="130031"/>
              </a:lnSpc>
              <a:spcBef>
                <a:spcPts val="0"/>
              </a:spcBef>
              <a:spcAft>
                <a:spcPts val="0"/>
              </a:spcAft>
              <a:buClr>
                <a:srgbClr val="000000"/>
              </a:buClr>
              <a:buSzPts val="2867"/>
              <a:buFont typeface="Arial"/>
              <a:buNone/>
            </a:pPr>
            <a:r>
              <a:rPr lang="en-US" sz="2867" b="0" i="0" u="none" strike="noStrike" cap="none">
                <a:solidFill>
                  <a:srgbClr val="2A2828"/>
                </a:solidFill>
                <a:latin typeface="Bricolage Grotesque"/>
                <a:ea typeface="Bricolage Grotesque"/>
                <a:cs typeface="Bricolage Grotesque"/>
                <a:sym typeface="Bricolage Grotesque"/>
              </a:rPr>
              <a:t>Teacher &amp; school leaders training to promote </a:t>
            </a:r>
            <a:r>
              <a:rPr lang="en-US" sz="2867" b="0" i="0" u="none" strike="noStrike" cap="none">
                <a:solidFill>
                  <a:srgbClr val="0C4DA2"/>
                </a:solidFill>
                <a:latin typeface="Bricolage Grotesque"/>
                <a:ea typeface="Bricolage Grotesque"/>
                <a:cs typeface="Bricolage Grotesque"/>
                <a:sym typeface="Bricolage Grotesque"/>
              </a:rPr>
              <a:t>D</a:t>
            </a:r>
            <a:r>
              <a:rPr lang="en-US" sz="2867" b="0" i="0" u="none" strike="noStrike" cap="none">
                <a:solidFill>
                  <a:srgbClr val="2A2828"/>
                </a:solidFill>
                <a:latin typeface="Bricolage Grotesque"/>
                <a:ea typeface="Bricolage Grotesque"/>
                <a:cs typeface="Bricolage Grotesque"/>
                <a:sym typeface="Bricolage Grotesque"/>
              </a:rPr>
              <a:t>igital lite</a:t>
            </a:r>
            <a:r>
              <a:rPr lang="en-US" sz="2867" b="0" i="0" u="none" strike="noStrike" cap="none">
                <a:solidFill>
                  <a:srgbClr val="0C4DA2"/>
                </a:solidFill>
                <a:latin typeface="Bricolage Grotesque"/>
                <a:ea typeface="Bricolage Grotesque"/>
                <a:cs typeface="Bricolage Grotesque"/>
                <a:sym typeface="Bricolage Grotesque"/>
              </a:rPr>
              <a:t>R</a:t>
            </a:r>
            <a:r>
              <a:rPr lang="en-US" sz="2867" b="0" i="0" u="none" strike="noStrike" cap="none">
                <a:solidFill>
                  <a:srgbClr val="2A2828"/>
                </a:solidFill>
                <a:latin typeface="Bricolage Grotesque"/>
                <a:ea typeface="Bricolage Grotesque"/>
                <a:cs typeface="Bricolage Grotesque"/>
                <a:sym typeface="Bricolage Grotesque"/>
              </a:rPr>
              <a:t>acy and combat the spread of disinf</a:t>
            </a:r>
            <a:r>
              <a:rPr lang="en-US" sz="2867" b="0" i="0" u="none" strike="noStrike" cap="none">
                <a:solidFill>
                  <a:srgbClr val="0C4DA2"/>
                </a:solidFill>
                <a:latin typeface="Bricolage Grotesque"/>
                <a:ea typeface="Bricolage Grotesque"/>
                <a:cs typeface="Bricolage Grotesque"/>
                <a:sym typeface="Bricolage Grotesque"/>
              </a:rPr>
              <a:t>O</a:t>
            </a:r>
            <a:r>
              <a:rPr lang="en-US" sz="2867" b="0" i="0" u="none" strike="noStrike" cap="none">
                <a:solidFill>
                  <a:srgbClr val="2A2828"/>
                </a:solidFill>
                <a:latin typeface="Bricolage Grotesque"/>
                <a:ea typeface="Bricolage Grotesque"/>
                <a:cs typeface="Bricolage Grotesque"/>
                <a:sym typeface="Bricolage Grotesque"/>
              </a:rPr>
              <a:t>rmation among vul</a:t>
            </a:r>
            <a:r>
              <a:rPr lang="en-US" sz="2867" b="0" i="0" u="none" strike="noStrike" cap="none">
                <a:solidFill>
                  <a:srgbClr val="0C4DA2"/>
                </a:solidFill>
                <a:latin typeface="Bricolage Grotesque"/>
                <a:ea typeface="Bricolage Grotesque"/>
                <a:cs typeface="Bricolage Grotesque"/>
                <a:sym typeface="Bricolage Grotesque"/>
              </a:rPr>
              <a:t>N</a:t>
            </a:r>
            <a:r>
              <a:rPr lang="en-US" sz="2867" b="0" i="0" u="none" strike="noStrike" cap="none">
                <a:solidFill>
                  <a:srgbClr val="2A2828"/>
                </a:solidFill>
                <a:latin typeface="Bricolage Grotesque"/>
                <a:ea typeface="Bricolage Grotesque"/>
                <a:cs typeface="Bricolage Grotesque"/>
                <a:sym typeface="Bricolage Grotesque"/>
              </a:rPr>
              <a:t>erable groups of adol</a:t>
            </a:r>
            <a:r>
              <a:rPr lang="en-US" sz="2867" b="0" i="0" u="none" strike="noStrike" cap="none">
                <a:solidFill>
                  <a:srgbClr val="0C4DA2"/>
                </a:solidFill>
                <a:latin typeface="Bricolage Grotesque"/>
                <a:ea typeface="Bricolage Grotesque"/>
                <a:cs typeface="Bricolage Grotesque"/>
                <a:sym typeface="Bricolage Grotesque"/>
              </a:rPr>
              <a:t>E</a:t>
            </a:r>
            <a:r>
              <a:rPr lang="en-US" sz="2867" b="0" i="0" u="none" strike="noStrike" cap="none">
                <a:solidFill>
                  <a:srgbClr val="2A2828"/>
                </a:solidFill>
                <a:latin typeface="Bricolage Grotesque"/>
                <a:ea typeface="Bricolage Grotesque"/>
                <a:cs typeface="Bricolage Grotesque"/>
                <a:sym typeface="Bricolage Grotesque"/>
              </a:rPr>
              <a:t>scents</a:t>
            </a:r>
            <a:endParaRPr sz="1400" b="0" i="0" u="none" strike="noStrike" cap="none">
              <a:solidFill>
                <a:srgbClr val="000000"/>
              </a:solidFill>
              <a:latin typeface="Arial"/>
              <a:ea typeface="Arial"/>
              <a:cs typeface="Arial"/>
              <a:sym typeface="Arial"/>
            </a:endParaRPr>
          </a:p>
        </p:txBody>
      </p:sp>
      <p:sp>
        <p:nvSpPr>
          <p:cNvPr id="99" name="Google Shape;99;p1"/>
          <p:cNvSpPr txBox="1"/>
          <p:nvPr/>
        </p:nvSpPr>
        <p:spPr>
          <a:xfrm>
            <a:off x="1084826" y="3177950"/>
            <a:ext cx="9324300" cy="1329300"/>
          </a:xfrm>
          <a:prstGeom prst="rect">
            <a:avLst/>
          </a:prstGeom>
          <a:noFill/>
          <a:ln>
            <a:noFill/>
          </a:ln>
        </p:spPr>
        <p:txBody>
          <a:bodyPr spcFirstLastPara="1" wrap="square" lIns="0" tIns="0" rIns="0" bIns="0" anchor="t" anchorCtr="0">
            <a:spAutoFit/>
          </a:bodyPr>
          <a:lstStyle/>
          <a:p>
            <a:pPr marL="0" marR="0" lvl="0" indent="0" algn="l" rtl="0">
              <a:lnSpc>
                <a:spcPct val="110004"/>
              </a:lnSpc>
              <a:spcBef>
                <a:spcPts val="0"/>
              </a:spcBef>
              <a:spcAft>
                <a:spcPts val="0"/>
              </a:spcAft>
              <a:buClr>
                <a:srgbClr val="000000"/>
              </a:buClr>
              <a:buSzPts val="8636"/>
              <a:buFont typeface="Arial"/>
              <a:buNone/>
            </a:pPr>
            <a:r>
              <a:rPr lang="en-US" sz="8636" b="1" i="0" u="none" strike="noStrike" cap="none">
                <a:solidFill>
                  <a:srgbClr val="0C4DA2"/>
                </a:solidFill>
                <a:latin typeface="Bricolage Grotesque"/>
                <a:ea typeface="Bricolage Grotesque"/>
                <a:cs typeface="Bricolage Grotesque"/>
                <a:sym typeface="Bricolage Grotesque"/>
              </a:rPr>
              <a:t>DRONE </a:t>
            </a:r>
            <a:r>
              <a:rPr lang="en-US" sz="8636" b="1" i="0" u="none" strike="noStrike" cap="none">
                <a:solidFill>
                  <a:srgbClr val="012B1B"/>
                </a:solidFill>
                <a:latin typeface="Bricolage Grotesque"/>
                <a:ea typeface="Bricolage Grotesque"/>
                <a:cs typeface="Bricolage Grotesque"/>
                <a:sym typeface="Bricolage Grotesque"/>
              </a:rPr>
              <a:t>PROJECT</a:t>
            </a:r>
            <a:endParaRPr sz="1400" b="0" i="0" u="none" strike="noStrike" cap="none">
              <a:solidFill>
                <a:srgbClr val="000000"/>
              </a:solidFill>
              <a:latin typeface="Arial"/>
              <a:ea typeface="Arial"/>
              <a:cs typeface="Arial"/>
              <a:sym typeface="Arial"/>
            </a:endParaRPr>
          </a:p>
        </p:txBody>
      </p:sp>
      <p:sp>
        <p:nvSpPr>
          <p:cNvPr id="100" name="Google Shape;100;p1"/>
          <p:cNvSpPr txBox="1"/>
          <p:nvPr/>
        </p:nvSpPr>
        <p:spPr>
          <a:xfrm>
            <a:off x="1345549" y="6429050"/>
            <a:ext cx="4647300" cy="339000"/>
          </a:xfrm>
          <a:prstGeom prst="rect">
            <a:avLst/>
          </a:prstGeom>
          <a:noFill/>
          <a:ln>
            <a:noFill/>
          </a:ln>
        </p:spPr>
        <p:txBody>
          <a:bodyPr spcFirstLastPara="1" wrap="square" lIns="0" tIns="0" rIns="0" bIns="0" anchor="t" anchorCtr="0">
            <a:spAutoFit/>
          </a:bodyPr>
          <a:lstStyle/>
          <a:p>
            <a:pPr marL="0" marR="0" lvl="0" indent="0" algn="l" rtl="0">
              <a:lnSpc>
                <a:spcPct val="150045"/>
              </a:lnSpc>
              <a:spcBef>
                <a:spcPts val="0"/>
              </a:spcBef>
              <a:spcAft>
                <a:spcPts val="0"/>
              </a:spcAft>
              <a:buClr>
                <a:srgbClr val="000000"/>
              </a:buClr>
              <a:buSzPts val="2202"/>
              <a:buFont typeface="Arial"/>
              <a:buNone/>
            </a:pPr>
            <a:r>
              <a:rPr lang="en-US" sz="2202" b="0" i="0" u="none" strike="noStrike" cap="none">
                <a:solidFill>
                  <a:srgbClr val="FFFFFF"/>
                </a:solidFill>
                <a:latin typeface="Bricolage Grotesque"/>
                <a:ea typeface="Bricolage Grotesque"/>
                <a:cs typeface="Bricolage Grotesque"/>
                <a:sym typeface="Bricolage Grotesque"/>
              </a:rPr>
              <a:t>1 January 2024-31 December 2026</a:t>
            </a:r>
            <a:endParaRPr sz="1400" b="0" i="0" u="none" strike="noStrike" cap="none">
              <a:solidFill>
                <a:srgbClr val="000000"/>
              </a:solidFill>
              <a:latin typeface="Arial"/>
              <a:ea typeface="Arial"/>
              <a:cs typeface="Arial"/>
              <a:sym typeface="Arial"/>
            </a:endParaRPr>
          </a:p>
        </p:txBody>
      </p:sp>
      <p:sp>
        <p:nvSpPr>
          <p:cNvPr id="101" name="Google Shape;101;p1"/>
          <p:cNvSpPr txBox="1"/>
          <p:nvPr/>
        </p:nvSpPr>
        <p:spPr>
          <a:xfrm>
            <a:off x="1084814" y="8699650"/>
            <a:ext cx="3455295" cy="558650"/>
          </a:xfrm>
          <a:prstGeom prst="rect">
            <a:avLst/>
          </a:prstGeom>
          <a:noFill/>
          <a:ln>
            <a:noFill/>
          </a:ln>
        </p:spPr>
        <p:txBody>
          <a:bodyPr spcFirstLastPara="1" wrap="square" lIns="0" tIns="0" rIns="0" bIns="0" anchor="t" anchorCtr="0">
            <a:spAutoFit/>
          </a:bodyPr>
          <a:lstStyle/>
          <a:p>
            <a:pPr marL="0" marR="0" lvl="0" indent="0" algn="l" rtl="0">
              <a:lnSpc>
                <a:spcPct val="150032"/>
              </a:lnSpc>
              <a:spcBef>
                <a:spcPts val="0"/>
              </a:spcBef>
              <a:spcAft>
                <a:spcPts val="0"/>
              </a:spcAft>
              <a:buClr>
                <a:srgbClr val="000000"/>
              </a:buClr>
              <a:buSzPts val="3088"/>
              <a:buFont typeface="Arial"/>
              <a:buNone/>
            </a:pPr>
            <a:r>
              <a:rPr lang="en-US" sz="3088" b="1" i="0" u="none" strike="noStrike" cap="none">
                <a:solidFill>
                  <a:srgbClr val="0C4DA2"/>
                </a:solidFill>
                <a:latin typeface="Bricolage Grotesque"/>
                <a:ea typeface="Bricolage Grotesque"/>
                <a:cs typeface="Bricolage Grotesque"/>
                <a:sym typeface="Bricolage Grotesque"/>
              </a:rPr>
              <a:t>Presented By:</a:t>
            </a:r>
            <a:endParaRPr sz="1400" b="0" i="0" u="none" strike="noStrike" cap="none">
              <a:solidFill>
                <a:srgbClr val="000000"/>
              </a:solidFill>
              <a:latin typeface="Arial"/>
              <a:ea typeface="Arial"/>
              <a:cs typeface="Arial"/>
              <a:sym typeface="Arial"/>
            </a:endParaRPr>
          </a:p>
        </p:txBody>
      </p:sp>
      <p:sp>
        <p:nvSpPr>
          <p:cNvPr id="102" name="Google Shape;102;p1"/>
          <p:cNvSpPr txBox="1"/>
          <p:nvPr/>
        </p:nvSpPr>
        <p:spPr>
          <a:xfrm>
            <a:off x="3872261" y="8796822"/>
            <a:ext cx="2454716" cy="392882"/>
          </a:xfrm>
          <a:prstGeom prst="rect">
            <a:avLst/>
          </a:prstGeom>
          <a:noFill/>
          <a:ln>
            <a:noFill/>
          </a:ln>
        </p:spPr>
        <p:txBody>
          <a:bodyPr spcFirstLastPara="1" wrap="square" lIns="0" tIns="0" rIns="0" bIns="0" anchor="t" anchorCtr="0">
            <a:spAutoFit/>
          </a:bodyPr>
          <a:lstStyle/>
          <a:p>
            <a:pPr marL="0" marR="0" lvl="0" indent="0" algn="l" rtl="0">
              <a:lnSpc>
                <a:spcPct val="149977"/>
              </a:lnSpc>
              <a:spcBef>
                <a:spcPts val="0"/>
              </a:spcBef>
              <a:spcAft>
                <a:spcPts val="0"/>
              </a:spcAft>
              <a:buClr>
                <a:srgbClr val="000000"/>
              </a:buClr>
              <a:buSzPts val="2189"/>
              <a:buFont typeface="Arial"/>
              <a:buNone/>
            </a:pPr>
            <a:r>
              <a:rPr lang="en-US" sz="2189" b="0" i="0" u="none" strike="noStrike" cap="none">
                <a:solidFill>
                  <a:srgbClr val="000000"/>
                </a:solidFill>
                <a:latin typeface="Bricolage Grotesque"/>
                <a:ea typeface="Bricolage Grotesque"/>
                <a:cs typeface="Bricolage Grotesque"/>
                <a:sym typeface="Bricolage Grotesque"/>
              </a:rPr>
              <a:t>Write here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1"/>
          <p:cNvSpPr txBox="1">
            <a:spLocks noGrp="1"/>
          </p:cNvSpPr>
          <p:nvPr>
            <p:ph type="ctrTitle"/>
          </p:nvPr>
        </p:nvSpPr>
        <p:spPr>
          <a:xfrm>
            <a:off x="2693443" y="612838"/>
            <a:ext cx="14748395"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2: How to stay safe on social media</a:t>
            </a:r>
            <a:endParaRPr b="1"/>
          </a:p>
        </p:txBody>
      </p:sp>
      <p:sp>
        <p:nvSpPr>
          <p:cNvPr id="273" name="Google Shape;273;p31"/>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274" name="Google Shape;274;p31"/>
          <p:cNvGrpSpPr/>
          <p:nvPr/>
        </p:nvGrpSpPr>
        <p:grpSpPr>
          <a:xfrm>
            <a:off x="790770" y="-112458"/>
            <a:ext cx="1427175" cy="786776"/>
            <a:chOff x="0" y="-38100"/>
            <a:chExt cx="373234" cy="205757"/>
          </a:xfrm>
        </p:grpSpPr>
        <p:sp>
          <p:nvSpPr>
            <p:cNvPr id="275" name="Google Shape;275;p31"/>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76" name="Google Shape;276;p31"/>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77" name="Google Shape;277;p31"/>
          <p:cNvGrpSpPr/>
          <p:nvPr/>
        </p:nvGrpSpPr>
        <p:grpSpPr>
          <a:xfrm>
            <a:off x="0" y="-112458"/>
            <a:ext cx="315272" cy="786776"/>
            <a:chOff x="0" y="-38100"/>
            <a:chExt cx="82450" cy="205757"/>
          </a:xfrm>
        </p:grpSpPr>
        <p:sp>
          <p:nvSpPr>
            <p:cNvPr id="278" name="Google Shape;278;p31"/>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79" name="Google Shape;279;p31"/>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80" name="Google Shape;280;p31"/>
          <p:cNvGrpSpPr/>
          <p:nvPr/>
        </p:nvGrpSpPr>
        <p:grpSpPr>
          <a:xfrm>
            <a:off x="0" y="1116904"/>
            <a:ext cx="503883" cy="1931922"/>
            <a:chOff x="0" y="-38100"/>
            <a:chExt cx="131775" cy="505235"/>
          </a:xfrm>
        </p:grpSpPr>
        <p:sp>
          <p:nvSpPr>
            <p:cNvPr id="281" name="Google Shape;281;p31"/>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82" name="Google Shape;282;p31"/>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pic>
        <p:nvPicPr>
          <p:cNvPr id="283" name="Google Shape;283;p31" descr="A képen szöveg, Emberi arc, fiú, személy látható&#10;&#10;Előfordulhat, hogy az AI által létrehozott tartalom helytelen."/>
          <p:cNvPicPr preferRelativeResize="0"/>
          <p:nvPr/>
        </p:nvPicPr>
        <p:blipFill rotWithShape="1">
          <a:blip r:embed="rId4">
            <a:alphaModFix/>
          </a:blip>
          <a:srcRect/>
          <a:stretch/>
        </p:blipFill>
        <p:spPr>
          <a:xfrm>
            <a:off x="343432" y="3047554"/>
            <a:ext cx="5756910" cy="5756910"/>
          </a:xfrm>
          <a:prstGeom prst="rect">
            <a:avLst/>
          </a:prstGeom>
          <a:noFill/>
          <a:ln>
            <a:noFill/>
          </a:ln>
        </p:spPr>
      </p:pic>
      <p:sp>
        <p:nvSpPr>
          <p:cNvPr id="284" name="Google Shape;284;p31"/>
          <p:cNvSpPr/>
          <p:nvPr/>
        </p:nvSpPr>
        <p:spPr>
          <a:xfrm>
            <a:off x="7374360" y="3047554"/>
            <a:ext cx="9626600" cy="5755422"/>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Lock down your accounts.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Block &amp; mute = self-care</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Think before you post</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Watch for phishing or fake links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What to do if someone is attacking you</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Follow positive people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Social media is YOUR space. You control it. You have the right to feel safe, heard, and respected.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2"/>
          <p:cNvSpPr txBox="1">
            <a:spLocks noGrp="1"/>
          </p:cNvSpPr>
          <p:nvPr>
            <p:ph type="ctrTitle"/>
          </p:nvPr>
        </p:nvSpPr>
        <p:spPr>
          <a:xfrm>
            <a:off x="2748835" y="505258"/>
            <a:ext cx="14748395"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3: Smart password habits for teens</a:t>
            </a:r>
            <a:endParaRPr b="1"/>
          </a:p>
        </p:txBody>
      </p:sp>
      <p:sp>
        <p:nvSpPr>
          <p:cNvPr id="290" name="Google Shape;290;p32"/>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291" name="Google Shape;291;p32"/>
          <p:cNvGrpSpPr/>
          <p:nvPr/>
        </p:nvGrpSpPr>
        <p:grpSpPr>
          <a:xfrm>
            <a:off x="790770" y="-112458"/>
            <a:ext cx="1427175" cy="786776"/>
            <a:chOff x="0" y="-38100"/>
            <a:chExt cx="373234" cy="205757"/>
          </a:xfrm>
        </p:grpSpPr>
        <p:sp>
          <p:nvSpPr>
            <p:cNvPr id="292" name="Google Shape;292;p32"/>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3" name="Google Shape;293;p32"/>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94" name="Google Shape;294;p32"/>
          <p:cNvGrpSpPr/>
          <p:nvPr/>
        </p:nvGrpSpPr>
        <p:grpSpPr>
          <a:xfrm>
            <a:off x="0" y="-112458"/>
            <a:ext cx="315272" cy="786776"/>
            <a:chOff x="0" y="-38100"/>
            <a:chExt cx="82450" cy="205757"/>
          </a:xfrm>
        </p:grpSpPr>
        <p:sp>
          <p:nvSpPr>
            <p:cNvPr id="295" name="Google Shape;295;p32"/>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6" name="Google Shape;296;p32"/>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97" name="Google Shape;297;p32"/>
          <p:cNvGrpSpPr/>
          <p:nvPr/>
        </p:nvGrpSpPr>
        <p:grpSpPr>
          <a:xfrm>
            <a:off x="0" y="1116904"/>
            <a:ext cx="503883" cy="1931922"/>
            <a:chOff x="0" y="-38100"/>
            <a:chExt cx="131775" cy="505235"/>
          </a:xfrm>
        </p:grpSpPr>
        <p:sp>
          <p:nvSpPr>
            <p:cNvPr id="298" name="Google Shape;298;p32"/>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9" name="Google Shape;299;p32"/>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00" name="Google Shape;300;p32"/>
          <p:cNvSpPr/>
          <p:nvPr/>
        </p:nvSpPr>
        <p:spPr>
          <a:xfrm>
            <a:off x="7374360" y="3047554"/>
            <a:ext cx="9626600" cy="6340197"/>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CREATE: Strong and smart passwords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DIFFERENTIATE: One password ≠ all accounts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STORE: Where to keep them safely</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REMEMBER: Train your brain</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HANDLE: Keep it private</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Bonus Tip: Look out for…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Treat your passwords like your secrets: strong, unique, and shared with no one.</a:t>
            </a:r>
            <a:endParaRPr sz="1400" b="0" i="0" u="none" strike="noStrike" cap="none">
              <a:solidFill>
                <a:srgbClr val="000000"/>
              </a:solidFill>
              <a:latin typeface="Arial"/>
              <a:ea typeface="Arial"/>
              <a:cs typeface="Arial"/>
              <a:sym typeface="Arial"/>
            </a:endParaRPr>
          </a:p>
        </p:txBody>
      </p:sp>
      <p:pic>
        <p:nvPicPr>
          <p:cNvPr id="301" name="Google Shape;301;p32" descr="A képen szöveg, Emberi arc, rajzfilm, személy látható&#10;&#10;Előfordulhat, hogy az AI által létrehozott tartalom helytelen."/>
          <p:cNvPicPr preferRelativeResize="0"/>
          <p:nvPr/>
        </p:nvPicPr>
        <p:blipFill rotWithShape="1">
          <a:blip r:embed="rId4">
            <a:alphaModFix/>
          </a:blip>
          <a:srcRect/>
          <a:stretch/>
        </p:blipFill>
        <p:spPr>
          <a:xfrm>
            <a:off x="463475" y="3047554"/>
            <a:ext cx="5756910" cy="383794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3"/>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4: DON’T use the same password everywhere</a:t>
            </a:r>
            <a:endParaRPr b="1"/>
          </a:p>
        </p:txBody>
      </p:sp>
      <p:sp>
        <p:nvSpPr>
          <p:cNvPr id="307" name="Google Shape;307;p33"/>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308" name="Google Shape;308;p33"/>
          <p:cNvGrpSpPr/>
          <p:nvPr/>
        </p:nvGrpSpPr>
        <p:grpSpPr>
          <a:xfrm>
            <a:off x="790770" y="-112458"/>
            <a:ext cx="1427175" cy="786776"/>
            <a:chOff x="0" y="-38100"/>
            <a:chExt cx="373234" cy="205757"/>
          </a:xfrm>
        </p:grpSpPr>
        <p:sp>
          <p:nvSpPr>
            <p:cNvPr id="309" name="Google Shape;309;p33"/>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0" name="Google Shape;310;p33"/>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11" name="Google Shape;311;p33"/>
          <p:cNvGrpSpPr/>
          <p:nvPr/>
        </p:nvGrpSpPr>
        <p:grpSpPr>
          <a:xfrm>
            <a:off x="0" y="-112458"/>
            <a:ext cx="315272" cy="786776"/>
            <a:chOff x="0" y="-38100"/>
            <a:chExt cx="82450" cy="205757"/>
          </a:xfrm>
        </p:grpSpPr>
        <p:sp>
          <p:nvSpPr>
            <p:cNvPr id="312" name="Google Shape;312;p33"/>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3" name="Google Shape;313;p33"/>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14" name="Google Shape;314;p33"/>
          <p:cNvGrpSpPr/>
          <p:nvPr/>
        </p:nvGrpSpPr>
        <p:grpSpPr>
          <a:xfrm>
            <a:off x="0" y="1116904"/>
            <a:ext cx="503883" cy="1931922"/>
            <a:chOff x="0" y="-38100"/>
            <a:chExt cx="131775" cy="505235"/>
          </a:xfrm>
        </p:grpSpPr>
        <p:sp>
          <p:nvSpPr>
            <p:cNvPr id="315" name="Google Shape;315;p33"/>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6" name="Google Shape;316;p33"/>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pic>
        <p:nvPicPr>
          <p:cNvPr id="317" name="Google Shape;317;p33" descr="A képen szöveg, Emberi arc, fiú, személy látható&#10;&#10;Előfordulhat, hogy az AI által létrehozott tartalom helytelen."/>
          <p:cNvPicPr preferRelativeResize="0"/>
          <p:nvPr/>
        </p:nvPicPr>
        <p:blipFill rotWithShape="1">
          <a:blip r:embed="rId4">
            <a:alphaModFix/>
          </a:blip>
          <a:srcRect/>
          <a:stretch/>
        </p:blipFill>
        <p:spPr>
          <a:xfrm>
            <a:off x="343432" y="3047554"/>
            <a:ext cx="5756910" cy="5756910"/>
          </a:xfrm>
          <a:prstGeom prst="rect">
            <a:avLst/>
          </a:prstGeom>
          <a:noFill/>
          <a:ln>
            <a:noFill/>
          </a:ln>
        </p:spPr>
      </p:pic>
      <p:sp>
        <p:nvSpPr>
          <p:cNvPr id="318" name="Google Shape;318;p33"/>
          <p:cNvSpPr/>
          <p:nvPr/>
        </p:nvSpPr>
        <p:spPr>
          <a:xfrm>
            <a:off x="7374360" y="3047554"/>
            <a:ext cx="9626600" cy="5755422"/>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Lock down your accounts.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Block &amp; mute = self-care</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Think before you post</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Watch for phishing or fake links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What to do if someone is attacking you</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Follow positive people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Social media is YOUR space. You control it. You have the right to feel safe, heard, and respected.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34"/>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5: What is social engineering </a:t>
            </a:r>
            <a:endParaRPr b="1"/>
          </a:p>
        </p:txBody>
      </p:sp>
      <p:sp>
        <p:nvSpPr>
          <p:cNvPr id="324" name="Google Shape;324;p34"/>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325" name="Google Shape;325;p34"/>
          <p:cNvGrpSpPr/>
          <p:nvPr/>
        </p:nvGrpSpPr>
        <p:grpSpPr>
          <a:xfrm>
            <a:off x="790770" y="-112458"/>
            <a:ext cx="1427175" cy="786776"/>
            <a:chOff x="0" y="-38100"/>
            <a:chExt cx="373234" cy="205757"/>
          </a:xfrm>
        </p:grpSpPr>
        <p:sp>
          <p:nvSpPr>
            <p:cNvPr id="326" name="Google Shape;326;p34"/>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7" name="Google Shape;327;p34"/>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28" name="Google Shape;328;p34"/>
          <p:cNvGrpSpPr/>
          <p:nvPr/>
        </p:nvGrpSpPr>
        <p:grpSpPr>
          <a:xfrm>
            <a:off x="0" y="-112458"/>
            <a:ext cx="315272" cy="786776"/>
            <a:chOff x="0" y="-38100"/>
            <a:chExt cx="82450" cy="205757"/>
          </a:xfrm>
        </p:grpSpPr>
        <p:sp>
          <p:nvSpPr>
            <p:cNvPr id="329" name="Google Shape;329;p34"/>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0" name="Google Shape;330;p34"/>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31" name="Google Shape;331;p34"/>
          <p:cNvGrpSpPr/>
          <p:nvPr/>
        </p:nvGrpSpPr>
        <p:grpSpPr>
          <a:xfrm>
            <a:off x="0" y="1116904"/>
            <a:ext cx="503883" cy="1931922"/>
            <a:chOff x="0" y="-38100"/>
            <a:chExt cx="131775" cy="505235"/>
          </a:xfrm>
        </p:grpSpPr>
        <p:sp>
          <p:nvSpPr>
            <p:cNvPr id="332" name="Google Shape;332;p34"/>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3" name="Google Shape;333;p34"/>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34" name="Google Shape;334;p34"/>
          <p:cNvSpPr/>
          <p:nvPr/>
        </p:nvSpPr>
        <p:spPr>
          <a:xfrm>
            <a:off x="7374360" y="3047554"/>
            <a:ext cx="9626600" cy="6740307"/>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Common social engineering tricks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How to prevent it like a pro</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Think before you post</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Watch for phishing or fake links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What to do if someone is attacking you</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Follow positive people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“If someone’s trying to rush, guilt, or scare you into sharing something… it’s a trap.”</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Stay alert. Stay in control. You’re smarter than a scammer. 💪</a:t>
            </a:r>
            <a:endParaRPr sz="1400" b="0" i="0" u="none" strike="noStrike" cap="none">
              <a:solidFill>
                <a:srgbClr val="000000"/>
              </a:solidFill>
              <a:latin typeface="Arial"/>
              <a:ea typeface="Arial"/>
              <a:cs typeface="Arial"/>
              <a:sym typeface="Arial"/>
            </a:endParaRPr>
          </a:p>
        </p:txBody>
      </p:sp>
      <p:pic>
        <p:nvPicPr>
          <p:cNvPr id="335" name="Google Shape;335;p34" descr="A képen szöveg, Emberi arc, személy, fiú látható&#10;&#10;Előfordulhat, hogy az AI által létrehozott tartalom helytelen."/>
          <p:cNvPicPr preferRelativeResize="0"/>
          <p:nvPr/>
        </p:nvPicPr>
        <p:blipFill rotWithShape="1">
          <a:blip r:embed="rId4">
            <a:alphaModFix/>
          </a:blip>
          <a:srcRect/>
          <a:stretch/>
        </p:blipFill>
        <p:spPr>
          <a:xfrm>
            <a:off x="503883" y="2082863"/>
            <a:ext cx="5245735" cy="786892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35"/>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6: Netiquette </a:t>
            </a:r>
            <a:endParaRPr b="1"/>
          </a:p>
        </p:txBody>
      </p:sp>
      <p:sp>
        <p:nvSpPr>
          <p:cNvPr id="341" name="Google Shape;341;p35"/>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342" name="Google Shape;342;p35"/>
          <p:cNvGrpSpPr/>
          <p:nvPr/>
        </p:nvGrpSpPr>
        <p:grpSpPr>
          <a:xfrm>
            <a:off x="790770" y="-112458"/>
            <a:ext cx="1427175" cy="786776"/>
            <a:chOff x="0" y="-38100"/>
            <a:chExt cx="373234" cy="205757"/>
          </a:xfrm>
        </p:grpSpPr>
        <p:sp>
          <p:nvSpPr>
            <p:cNvPr id="343" name="Google Shape;343;p35"/>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4" name="Google Shape;344;p35"/>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45" name="Google Shape;345;p35"/>
          <p:cNvGrpSpPr/>
          <p:nvPr/>
        </p:nvGrpSpPr>
        <p:grpSpPr>
          <a:xfrm>
            <a:off x="0" y="-112458"/>
            <a:ext cx="315272" cy="786776"/>
            <a:chOff x="0" y="-38100"/>
            <a:chExt cx="82450" cy="205757"/>
          </a:xfrm>
        </p:grpSpPr>
        <p:sp>
          <p:nvSpPr>
            <p:cNvPr id="346" name="Google Shape;346;p35"/>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7" name="Google Shape;347;p35"/>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48" name="Google Shape;348;p35"/>
          <p:cNvGrpSpPr/>
          <p:nvPr/>
        </p:nvGrpSpPr>
        <p:grpSpPr>
          <a:xfrm>
            <a:off x="0" y="1116904"/>
            <a:ext cx="503883" cy="1931922"/>
            <a:chOff x="0" y="-38100"/>
            <a:chExt cx="131775" cy="505235"/>
          </a:xfrm>
        </p:grpSpPr>
        <p:sp>
          <p:nvSpPr>
            <p:cNvPr id="349" name="Google Shape;349;p35"/>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50" name="Google Shape;350;p35"/>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51" name="Google Shape;351;p35"/>
          <p:cNvSpPr/>
          <p:nvPr/>
        </p:nvSpPr>
        <p:spPr>
          <a:xfrm>
            <a:off x="7253134" y="2797124"/>
            <a:ext cx="9626600" cy="7509748"/>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Protect your privacy</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Think before you type</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Be kind. Be respectful. Be human.</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No drama, no dumping</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Check your sources before you share</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Use your platform for good</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Get consent before posting others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Avoid these online behaviours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Set boundaries &amp; take breaks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When things go wrong—speak up</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“Being online is like being in a digital neighbourhood. What kind of neighbour do you want to be?”</a:t>
            </a:r>
            <a:endParaRPr sz="1400" b="0" i="0" u="none" strike="noStrike" cap="none">
              <a:solidFill>
                <a:srgbClr val="000000"/>
              </a:solidFill>
              <a:latin typeface="Arial"/>
              <a:ea typeface="Arial"/>
              <a:cs typeface="Arial"/>
              <a:sym typeface="Arial"/>
            </a:endParaRPr>
          </a:p>
        </p:txBody>
      </p:sp>
      <p:pic>
        <p:nvPicPr>
          <p:cNvPr id="352" name="Google Shape;352;p35" descr="A képen szöveg, képernyőkép, Betűtípus, tervezés látható&#10;&#10;Előfordulhat, hogy az AI által létrehozott tartalom helytelen."/>
          <p:cNvPicPr preferRelativeResize="0"/>
          <p:nvPr/>
        </p:nvPicPr>
        <p:blipFill rotWithShape="1">
          <a:blip r:embed="rId4">
            <a:alphaModFix/>
          </a:blip>
          <a:srcRect/>
          <a:stretch/>
        </p:blipFill>
        <p:spPr>
          <a:xfrm>
            <a:off x="503883" y="1826243"/>
            <a:ext cx="5340985" cy="801179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36"/>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7: Cybersecurity </a:t>
            </a:r>
            <a:endParaRPr b="1"/>
          </a:p>
        </p:txBody>
      </p:sp>
      <p:sp>
        <p:nvSpPr>
          <p:cNvPr id="358" name="Google Shape;358;p36"/>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359" name="Google Shape;359;p36"/>
          <p:cNvGrpSpPr/>
          <p:nvPr/>
        </p:nvGrpSpPr>
        <p:grpSpPr>
          <a:xfrm>
            <a:off x="790770" y="-112458"/>
            <a:ext cx="1427175" cy="786776"/>
            <a:chOff x="0" y="-38100"/>
            <a:chExt cx="373234" cy="205757"/>
          </a:xfrm>
        </p:grpSpPr>
        <p:sp>
          <p:nvSpPr>
            <p:cNvPr id="360" name="Google Shape;360;p36"/>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61" name="Google Shape;361;p36"/>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62" name="Google Shape;362;p36"/>
          <p:cNvGrpSpPr/>
          <p:nvPr/>
        </p:nvGrpSpPr>
        <p:grpSpPr>
          <a:xfrm>
            <a:off x="0" y="-112458"/>
            <a:ext cx="315272" cy="786776"/>
            <a:chOff x="0" y="-38100"/>
            <a:chExt cx="82450" cy="205757"/>
          </a:xfrm>
        </p:grpSpPr>
        <p:sp>
          <p:nvSpPr>
            <p:cNvPr id="363" name="Google Shape;363;p36"/>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64" name="Google Shape;364;p36"/>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65" name="Google Shape;365;p36"/>
          <p:cNvGrpSpPr/>
          <p:nvPr/>
        </p:nvGrpSpPr>
        <p:grpSpPr>
          <a:xfrm>
            <a:off x="0" y="1116904"/>
            <a:ext cx="503883" cy="1931922"/>
            <a:chOff x="0" y="-38100"/>
            <a:chExt cx="131775" cy="505235"/>
          </a:xfrm>
        </p:grpSpPr>
        <p:sp>
          <p:nvSpPr>
            <p:cNvPr id="366" name="Google Shape;366;p36"/>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67" name="Google Shape;367;p36"/>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68" name="Google Shape;368;p36"/>
          <p:cNvSpPr/>
          <p:nvPr/>
        </p:nvSpPr>
        <p:spPr>
          <a:xfrm>
            <a:off x="7374360" y="3047554"/>
            <a:ext cx="9626600" cy="4493538"/>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What Is cybersecurity, anyway?</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What can go wrong without It?</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Daily cybersecurity habits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“Cybersecurity isn’t about fear—it’s about freedom. The freedom to be yourself, share, connect, and create without being messed with.”</a:t>
            </a:r>
            <a:endParaRPr sz="1400" b="0" i="0" u="none" strike="noStrike" cap="none">
              <a:solidFill>
                <a:srgbClr val="000000"/>
              </a:solidFill>
              <a:latin typeface="Arial"/>
              <a:ea typeface="Arial"/>
              <a:cs typeface="Arial"/>
              <a:sym typeface="Arial"/>
            </a:endParaRPr>
          </a:p>
        </p:txBody>
      </p:sp>
      <p:pic>
        <p:nvPicPr>
          <p:cNvPr id="369" name="Google Shape;369;p36"/>
          <p:cNvPicPr preferRelativeResize="0"/>
          <p:nvPr/>
        </p:nvPicPr>
        <p:blipFill rotWithShape="1">
          <a:blip r:embed="rId4">
            <a:alphaModFix/>
          </a:blip>
          <a:srcRect/>
          <a:stretch/>
        </p:blipFill>
        <p:spPr>
          <a:xfrm>
            <a:off x="503883" y="3047554"/>
            <a:ext cx="5725467" cy="572546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37"/>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8: Digital footprint  </a:t>
            </a:r>
            <a:endParaRPr b="1"/>
          </a:p>
        </p:txBody>
      </p:sp>
      <p:sp>
        <p:nvSpPr>
          <p:cNvPr id="375" name="Google Shape;375;p37"/>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376" name="Google Shape;376;p37"/>
          <p:cNvGrpSpPr/>
          <p:nvPr/>
        </p:nvGrpSpPr>
        <p:grpSpPr>
          <a:xfrm>
            <a:off x="790770" y="-112458"/>
            <a:ext cx="1427175" cy="786776"/>
            <a:chOff x="0" y="-38100"/>
            <a:chExt cx="373234" cy="205757"/>
          </a:xfrm>
        </p:grpSpPr>
        <p:sp>
          <p:nvSpPr>
            <p:cNvPr id="377" name="Google Shape;377;p37"/>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78" name="Google Shape;378;p37"/>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79" name="Google Shape;379;p37"/>
          <p:cNvGrpSpPr/>
          <p:nvPr/>
        </p:nvGrpSpPr>
        <p:grpSpPr>
          <a:xfrm>
            <a:off x="0" y="-112458"/>
            <a:ext cx="315272" cy="786776"/>
            <a:chOff x="0" y="-38100"/>
            <a:chExt cx="82450" cy="205757"/>
          </a:xfrm>
        </p:grpSpPr>
        <p:sp>
          <p:nvSpPr>
            <p:cNvPr id="380" name="Google Shape;380;p37"/>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81" name="Google Shape;381;p37"/>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82" name="Google Shape;382;p37"/>
          <p:cNvGrpSpPr/>
          <p:nvPr/>
        </p:nvGrpSpPr>
        <p:grpSpPr>
          <a:xfrm>
            <a:off x="0" y="1116904"/>
            <a:ext cx="503883" cy="1931922"/>
            <a:chOff x="0" y="-38100"/>
            <a:chExt cx="131775" cy="505235"/>
          </a:xfrm>
        </p:grpSpPr>
        <p:sp>
          <p:nvSpPr>
            <p:cNvPr id="383" name="Google Shape;383;p37"/>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84" name="Google Shape;384;p37"/>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85" name="Google Shape;385;p37"/>
          <p:cNvSpPr/>
          <p:nvPr/>
        </p:nvSpPr>
        <p:spPr>
          <a:xfrm>
            <a:off x="7336260" y="2573831"/>
            <a:ext cx="9626600" cy="6740307"/>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How you leave a digital footprint </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How can someone see your digital footprint?</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How to clean (and control) your digital footprint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“Your digital footprint is like a tattoo on the internet—make sure it’s something you’re proud of.”</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You don’t need to be perfect—just be aware.</a:t>
            </a:r>
            <a:endParaRPr sz="1400" b="0" i="0" u="none" strike="noStrike" cap="none">
              <a:solidFill>
                <a:srgbClr val="000000"/>
              </a:solidFill>
              <a:latin typeface="Arial"/>
              <a:ea typeface="Arial"/>
              <a:cs typeface="Arial"/>
              <a:sym typeface="Arial"/>
            </a:endParaRPr>
          </a:p>
        </p:txBody>
      </p:sp>
      <p:pic>
        <p:nvPicPr>
          <p:cNvPr id="386" name="Google Shape;386;p37" descr="A képen szöveg, Emberi arc, rajzfilm, személy látható&#10;&#10;Előfordulhat, hogy az AI által létrehozott tartalom helytelen."/>
          <p:cNvPicPr preferRelativeResize="0"/>
          <p:nvPr/>
        </p:nvPicPr>
        <p:blipFill rotWithShape="1">
          <a:blip r:embed="rId4">
            <a:alphaModFix/>
          </a:blip>
          <a:srcRect/>
          <a:stretch/>
        </p:blipFill>
        <p:spPr>
          <a:xfrm>
            <a:off x="503883" y="2255270"/>
            <a:ext cx="4918075" cy="737743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38"/>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9: AI can accelerate cybersecurity threats  </a:t>
            </a:r>
            <a:endParaRPr b="1"/>
          </a:p>
        </p:txBody>
      </p:sp>
      <p:sp>
        <p:nvSpPr>
          <p:cNvPr id="392" name="Google Shape;392;p38"/>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393" name="Google Shape;393;p38"/>
          <p:cNvGrpSpPr/>
          <p:nvPr/>
        </p:nvGrpSpPr>
        <p:grpSpPr>
          <a:xfrm>
            <a:off x="790770" y="-112458"/>
            <a:ext cx="1427175" cy="786776"/>
            <a:chOff x="0" y="-38100"/>
            <a:chExt cx="373234" cy="205757"/>
          </a:xfrm>
        </p:grpSpPr>
        <p:sp>
          <p:nvSpPr>
            <p:cNvPr id="394" name="Google Shape;394;p38"/>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95" name="Google Shape;395;p38"/>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96" name="Google Shape;396;p38"/>
          <p:cNvGrpSpPr/>
          <p:nvPr/>
        </p:nvGrpSpPr>
        <p:grpSpPr>
          <a:xfrm>
            <a:off x="0" y="-112458"/>
            <a:ext cx="315272" cy="786776"/>
            <a:chOff x="0" y="-38100"/>
            <a:chExt cx="82450" cy="205757"/>
          </a:xfrm>
        </p:grpSpPr>
        <p:sp>
          <p:nvSpPr>
            <p:cNvPr id="397" name="Google Shape;397;p38"/>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98" name="Google Shape;398;p38"/>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99" name="Google Shape;399;p38"/>
          <p:cNvGrpSpPr/>
          <p:nvPr/>
        </p:nvGrpSpPr>
        <p:grpSpPr>
          <a:xfrm>
            <a:off x="0" y="1116904"/>
            <a:ext cx="503883" cy="1931922"/>
            <a:chOff x="0" y="-38100"/>
            <a:chExt cx="131775" cy="505235"/>
          </a:xfrm>
        </p:grpSpPr>
        <p:sp>
          <p:nvSpPr>
            <p:cNvPr id="400" name="Google Shape;400;p38"/>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01" name="Google Shape;401;p38"/>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02" name="Google Shape;402;p38"/>
          <p:cNvSpPr/>
          <p:nvPr/>
        </p:nvSpPr>
        <p:spPr>
          <a:xfrm>
            <a:off x="7374360" y="3047554"/>
            <a:ext cx="9626600" cy="5078313"/>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How bad guys use AI to hack or trick you</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How YOU can outsmart AI threats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Bonus: AI can help you too!</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“AI can copy voices, make fake videos, and write realistic scams—but it can’t replace your critical thinking. That’s your real power.”</a:t>
            </a:r>
            <a:endParaRPr sz="1400" b="0" i="0" u="none" strike="noStrike" cap="none">
              <a:solidFill>
                <a:srgbClr val="000000"/>
              </a:solidFill>
              <a:latin typeface="Arial"/>
              <a:ea typeface="Arial"/>
              <a:cs typeface="Arial"/>
              <a:sym typeface="Arial"/>
            </a:endParaRPr>
          </a:p>
        </p:txBody>
      </p:sp>
      <p:pic>
        <p:nvPicPr>
          <p:cNvPr id="403" name="Google Shape;403;p38" descr="A képen szöveg, Emberi arc, rajzfilm, ruházat látható&#10;&#10;Előfordulhat, hogy az AI által létrehozott tartalom helytelen."/>
          <p:cNvPicPr preferRelativeResize="0"/>
          <p:nvPr/>
        </p:nvPicPr>
        <p:blipFill rotWithShape="1">
          <a:blip r:embed="rId4">
            <a:alphaModFix/>
          </a:blip>
          <a:srcRect/>
          <a:stretch/>
        </p:blipFill>
        <p:spPr>
          <a:xfrm>
            <a:off x="429693" y="2155708"/>
            <a:ext cx="5187950" cy="77819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39"/>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10: AI can help spread disinformation </a:t>
            </a:r>
            <a:endParaRPr b="1"/>
          </a:p>
        </p:txBody>
      </p:sp>
      <p:sp>
        <p:nvSpPr>
          <p:cNvPr id="409" name="Google Shape;409;p39"/>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410" name="Google Shape;410;p39"/>
          <p:cNvGrpSpPr/>
          <p:nvPr/>
        </p:nvGrpSpPr>
        <p:grpSpPr>
          <a:xfrm>
            <a:off x="790770" y="-112458"/>
            <a:ext cx="1427175" cy="786776"/>
            <a:chOff x="0" y="-38100"/>
            <a:chExt cx="373234" cy="205757"/>
          </a:xfrm>
        </p:grpSpPr>
        <p:sp>
          <p:nvSpPr>
            <p:cNvPr id="411" name="Google Shape;411;p39"/>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12" name="Google Shape;412;p39"/>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13" name="Google Shape;413;p39"/>
          <p:cNvGrpSpPr/>
          <p:nvPr/>
        </p:nvGrpSpPr>
        <p:grpSpPr>
          <a:xfrm>
            <a:off x="0" y="-112458"/>
            <a:ext cx="315272" cy="786776"/>
            <a:chOff x="0" y="-38100"/>
            <a:chExt cx="82450" cy="205757"/>
          </a:xfrm>
        </p:grpSpPr>
        <p:sp>
          <p:nvSpPr>
            <p:cNvPr id="414" name="Google Shape;414;p39"/>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15" name="Google Shape;415;p39"/>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16" name="Google Shape;416;p39"/>
          <p:cNvGrpSpPr/>
          <p:nvPr/>
        </p:nvGrpSpPr>
        <p:grpSpPr>
          <a:xfrm>
            <a:off x="0" y="1116904"/>
            <a:ext cx="503883" cy="1931922"/>
            <a:chOff x="0" y="-38100"/>
            <a:chExt cx="131775" cy="505235"/>
          </a:xfrm>
        </p:grpSpPr>
        <p:sp>
          <p:nvSpPr>
            <p:cNvPr id="417" name="Google Shape;417;p39"/>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18" name="Google Shape;418;p39"/>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19" name="Google Shape;419;p39"/>
          <p:cNvSpPr/>
          <p:nvPr/>
        </p:nvSpPr>
        <p:spPr>
          <a:xfrm>
            <a:off x="7202910" y="2155708"/>
            <a:ext cx="9626600" cy="8309967"/>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Fake news stories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Deepfakes &amp; voice clones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Bonus: AI can help you too!</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Bot armies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How to outsmart AI-generated disinformation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“AI can spread lies fast. But your brain can question them even faster.”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Use your brain. Ask questions. Be the one who thinks before sharing. That’s real digital power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0" i="1" u="none" strike="noStrike" cap="none">
              <a:solidFill>
                <a:schemeClr val="dk1"/>
              </a:solidFill>
              <a:latin typeface="Calibri"/>
              <a:ea typeface="Calibri"/>
              <a:cs typeface="Calibri"/>
              <a:sym typeface="Calibri"/>
            </a:endParaRPr>
          </a:p>
        </p:txBody>
      </p:sp>
      <p:pic>
        <p:nvPicPr>
          <p:cNvPr id="420" name="Google Shape;420;p39" descr="A képen szöveg, Emberi arc, rajzfilm, ruházat látható&#10;&#10;Előfordulhat, hogy az AI által létrehozott tartalom helytelen."/>
          <p:cNvPicPr preferRelativeResize="0"/>
          <p:nvPr/>
        </p:nvPicPr>
        <p:blipFill rotWithShape="1">
          <a:blip r:embed="rId4">
            <a:alphaModFix/>
          </a:blip>
          <a:srcRect/>
          <a:stretch/>
        </p:blipFill>
        <p:spPr>
          <a:xfrm>
            <a:off x="503882" y="2155708"/>
            <a:ext cx="5083427" cy="762603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40"/>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11: AI: The awesome and the awkward</a:t>
            </a:r>
            <a:endParaRPr b="1"/>
          </a:p>
        </p:txBody>
      </p:sp>
      <p:sp>
        <p:nvSpPr>
          <p:cNvPr id="426" name="Google Shape;426;p40"/>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427" name="Google Shape;427;p40"/>
          <p:cNvGrpSpPr/>
          <p:nvPr/>
        </p:nvGrpSpPr>
        <p:grpSpPr>
          <a:xfrm>
            <a:off x="790770" y="-112458"/>
            <a:ext cx="1427175" cy="786776"/>
            <a:chOff x="0" y="-38100"/>
            <a:chExt cx="373234" cy="205757"/>
          </a:xfrm>
        </p:grpSpPr>
        <p:sp>
          <p:nvSpPr>
            <p:cNvPr id="428" name="Google Shape;428;p40"/>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29" name="Google Shape;429;p40"/>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30" name="Google Shape;430;p40"/>
          <p:cNvGrpSpPr/>
          <p:nvPr/>
        </p:nvGrpSpPr>
        <p:grpSpPr>
          <a:xfrm>
            <a:off x="0" y="-112458"/>
            <a:ext cx="315272" cy="786776"/>
            <a:chOff x="0" y="-38100"/>
            <a:chExt cx="82450" cy="205757"/>
          </a:xfrm>
        </p:grpSpPr>
        <p:sp>
          <p:nvSpPr>
            <p:cNvPr id="431" name="Google Shape;431;p40"/>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2" name="Google Shape;432;p40"/>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33" name="Google Shape;433;p40"/>
          <p:cNvGrpSpPr/>
          <p:nvPr/>
        </p:nvGrpSpPr>
        <p:grpSpPr>
          <a:xfrm>
            <a:off x="0" y="1116904"/>
            <a:ext cx="503883" cy="1931922"/>
            <a:chOff x="0" y="-38100"/>
            <a:chExt cx="131775" cy="505235"/>
          </a:xfrm>
        </p:grpSpPr>
        <p:sp>
          <p:nvSpPr>
            <p:cNvPr id="434" name="Google Shape;434;p40"/>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5" name="Google Shape;435;p40"/>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36" name="Google Shape;436;p40"/>
          <p:cNvSpPr/>
          <p:nvPr/>
        </p:nvSpPr>
        <p:spPr>
          <a:xfrm>
            <a:off x="7159625" y="1971930"/>
            <a:ext cx="9626600" cy="8032968"/>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The GOOD stuff AI can do</a:t>
            </a:r>
            <a:endParaRPr sz="1400" b="0" i="0" u="none" strike="noStrike" cap="none">
              <a:solidFill>
                <a:srgbClr val="000000"/>
              </a:solidFill>
              <a:latin typeface="Arial"/>
              <a:ea typeface="Arial"/>
              <a:cs typeface="Arial"/>
              <a:sym typeface="Arial"/>
            </a:endParaRPr>
          </a:p>
          <a:p>
            <a:pPr marL="0" marR="0" lvl="8" indent="0" algn="l" rtl="0">
              <a:lnSpc>
                <a:spcPct val="100000"/>
              </a:lnSpc>
              <a:spcBef>
                <a:spcPts val="0"/>
              </a:spcBef>
              <a:spcAft>
                <a:spcPts val="0"/>
              </a:spcAft>
              <a:buClr>
                <a:srgbClr val="000000"/>
              </a:buClr>
              <a:buSzPts val="3200"/>
              <a:buFont typeface="Arial"/>
              <a:buNone/>
            </a:pPr>
            <a:r>
              <a:rPr lang="en-US" sz="3200" b="0" i="0" u="none" strike="noStrike" cap="none">
                <a:solidFill>
                  <a:schemeClr val="dk1"/>
                </a:solidFill>
                <a:latin typeface="Calibri"/>
                <a:ea typeface="Calibri"/>
                <a:cs typeface="Calibri"/>
                <a:sym typeface="Calibri"/>
              </a:rPr>
              <a:t>	-Help create cool things</a:t>
            </a:r>
            <a:endParaRPr sz="1400" b="0" i="0" u="none" strike="noStrike" cap="none">
              <a:solidFill>
                <a:srgbClr val="000000"/>
              </a:solidFill>
              <a:latin typeface="Arial"/>
              <a:ea typeface="Arial"/>
              <a:cs typeface="Arial"/>
              <a:sym typeface="Arial"/>
            </a:endParaRPr>
          </a:p>
          <a:p>
            <a:pPr marL="0" marR="0" lvl="8" indent="0" algn="l" rtl="0">
              <a:lnSpc>
                <a:spcPct val="100000"/>
              </a:lnSpc>
              <a:spcBef>
                <a:spcPts val="0"/>
              </a:spcBef>
              <a:spcAft>
                <a:spcPts val="0"/>
              </a:spcAft>
              <a:buClr>
                <a:srgbClr val="000000"/>
              </a:buClr>
              <a:buSzPts val="3200"/>
              <a:buFont typeface="Arial"/>
              <a:buNone/>
            </a:pPr>
            <a:r>
              <a:rPr lang="en-US" sz="3200" b="0" i="0" u="none" strike="noStrike" cap="none">
                <a:solidFill>
                  <a:schemeClr val="dk1"/>
                </a:solidFill>
                <a:latin typeface="Calibri"/>
                <a:ea typeface="Calibri"/>
                <a:cs typeface="Calibri"/>
                <a:sym typeface="Calibri"/>
              </a:rPr>
              <a:t>	-Make life more inclusive</a:t>
            </a:r>
            <a:endParaRPr sz="1400" b="0" i="0" u="none" strike="noStrike" cap="none">
              <a:solidFill>
                <a:srgbClr val="000000"/>
              </a:solidFill>
              <a:latin typeface="Arial"/>
              <a:ea typeface="Arial"/>
              <a:cs typeface="Arial"/>
              <a:sym typeface="Arial"/>
            </a:endParaRPr>
          </a:p>
          <a:p>
            <a:pPr marL="0" marR="0" lvl="8" indent="0" algn="l" rtl="0">
              <a:lnSpc>
                <a:spcPct val="100000"/>
              </a:lnSpc>
              <a:spcBef>
                <a:spcPts val="0"/>
              </a:spcBef>
              <a:spcAft>
                <a:spcPts val="0"/>
              </a:spcAft>
              <a:buClr>
                <a:srgbClr val="000000"/>
              </a:buClr>
              <a:buSzPts val="3200"/>
              <a:buFont typeface="Arial"/>
              <a:buNone/>
            </a:pPr>
            <a:r>
              <a:rPr lang="en-US" sz="3200" b="0" i="0" u="none" strike="noStrike" cap="none">
                <a:solidFill>
                  <a:schemeClr val="dk1"/>
                </a:solidFill>
                <a:latin typeface="Calibri"/>
                <a:ea typeface="Calibri"/>
                <a:cs typeface="Calibri"/>
                <a:sym typeface="Calibri"/>
              </a:rPr>
              <a:t>	-Provide protection online</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The NOT-SO-GOOD side of AI</a:t>
            </a:r>
            <a:endParaRPr sz="1400" b="0" i="0" u="none" strike="noStrike" cap="none">
              <a:solidFill>
                <a:srgbClr val="000000"/>
              </a:solidFill>
              <a:latin typeface="Arial"/>
              <a:ea typeface="Arial"/>
              <a:cs typeface="Arial"/>
              <a:sym typeface="Arial"/>
            </a:endParaRPr>
          </a:p>
          <a:p>
            <a:pPr marL="0" marR="0" lvl="8" indent="0" algn="l" rtl="0">
              <a:lnSpc>
                <a:spcPct val="100000"/>
              </a:lnSpc>
              <a:spcBef>
                <a:spcPts val="0"/>
              </a:spcBef>
              <a:spcAft>
                <a:spcPts val="0"/>
              </a:spcAft>
              <a:buClr>
                <a:srgbClr val="000000"/>
              </a:buClr>
              <a:buSzPts val="3200"/>
              <a:buFont typeface="Arial"/>
              <a:buNone/>
            </a:pPr>
            <a:r>
              <a:rPr lang="en-US" sz="3200" b="0" i="0" u="none" strike="noStrike" cap="none">
                <a:solidFill>
                  <a:schemeClr val="dk1"/>
                </a:solidFill>
                <a:latin typeface="Calibri"/>
                <a:ea typeface="Calibri"/>
                <a:cs typeface="Calibri"/>
                <a:sym typeface="Calibri"/>
              </a:rPr>
              <a:t>	-Spreading fakes</a:t>
            </a:r>
            <a:endParaRPr sz="1400" b="0" i="0" u="none" strike="noStrike" cap="none">
              <a:solidFill>
                <a:srgbClr val="000000"/>
              </a:solidFill>
              <a:latin typeface="Arial"/>
              <a:ea typeface="Arial"/>
              <a:cs typeface="Arial"/>
              <a:sym typeface="Arial"/>
            </a:endParaRPr>
          </a:p>
          <a:p>
            <a:pPr marL="0" marR="0" lvl="8" indent="0" algn="l" rtl="0">
              <a:lnSpc>
                <a:spcPct val="100000"/>
              </a:lnSpc>
              <a:spcBef>
                <a:spcPts val="0"/>
              </a:spcBef>
              <a:spcAft>
                <a:spcPts val="0"/>
              </a:spcAft>
              <a:buClr>
                <a:srgbClr val="000000"/>
              </a:buClr>
              <a:buSzPts val="3200"/>
              <a:buFont typeface="Arial"/>
              <a:buNone/>
            </a:pPr>
            <a:r>
              <a:rPr lang="en-US" sz="3200" b="0" i="0" u="none" strike="noStrike" cap="none">
                <a:solidFill>
                  <a:schemeClr val="dk1"/>
                </a:solidFill>
                <a:latin typeface="Calibri"/>
                <a:ea typeface="Calibri"/>
                <a:cs typeface="Calibri"/>
                <a:sym typeface="Calibri"/>
              </a:rPr>
              <a:t>	-Replacing thinking</a:t>
            </a:r>
            <a:endParaRPr sz="1400" b="0" i="0" u="none" strike="noStrike" cap="none">
              <a:solidFill>
                <a:srgbClr val="000000"/>
              </a:solidFill>
              <a:latin typeface="Arial"/>
              <a:ea typeface="Arial"/>
              <a:cs typeface="Arial"/>
              <a:sym typeface="Arial"/>
            </a:endParaRPr>
          </a:p>
          <a:p>
            <a:pPr marL="0" marR="0" lvl="8" indent="0" algn="l" rtl="0">
              <a:lnSpc>
                <a:spcPct val="100000"/>
              </a:lnSpc>
              <a:spcBef>
                <a:spcPts val="0"/>
              </a:spcBef>
              <a:spcAft>
                <a:spcPts val="0"/>
              </a:spcAft>
              <a:buClr>
                <a:srgbClr val="000000"/>
              </a:buClr>
              <a:buSzPts val="3200"/>
              <a:buFont typeface="Arial"/>
              <a:buNone/>
            </a:pPr>
            <a:r>
              <a:rPr lang="en-US" sz="3200" b="0" i="0" u="none" strike="noStrike" cap="none">
                <a:solidFill>
                  <a:schemeClr val="dk1"/>
                </a:solidFill>
                <a:latin typeface="Calibri"/>
                <a:ea typeface="Calibri"/>
                <a:cs typeface="Calibri"/>
                <a:sym typeface="Calibri"/>
              </a:rPr>
              <a:t>	-Bias in, bias out</a:t>
            </a:r>
            <a:endParaRPr sz="1400" b="0" i="0" u="none" strike="noStrike" cap="none">
              <a:solidFill>
                <a:srgbClr val="000000"/>
              </a:solidFill>
              <a:latin typeface="Arial"/>
              <a:ea typeface="Arial"/>
              <a:cs typeface="Arial"/>
              <a:sym typeface="Arial"/>
            </a:endParaRPr>
          </a:p>
          <a:p>
            <a:pPr marL="0" marR="0" lvl="8" indent="0" algn="l" rtl="0">
              <a:lnSpc>
                <a:spcPct val="100000"/>
              </a:lnSpc>
              <a:spcBef>
                <a:spcPts val="0"/>
              </a:spcBef>
              <a:spcAft>
                <a:spcPts val="0"/>
              </a:spcAft>
              <a:buClr>
                <a:srgbClr val="000000"/>
              </a:buClr>
              <a:buSzPts val="3200"/>
              <a:buFont typeface="Arial"/>
              <a:buNone/>
            </a:pPr>
            <a:r>
              <a:rPr lang="en-US" sz="3200" b="0" i="0" u="none" strike="noStrike" cap="none">
                <a:solidFill>
                  <a:schemeClr val="dk1"/>
                </a:solidFill>
                <a:latin typeface="Calibri"/>
                <a:ea typeface="Calibri"/>
                <a:cs typeface="Calibri"/>
                <a:sym typeface="Calibri"/>
              </a:rPr>
              <a:t>	-Tracking &amp; privacy</a:t>
            </a:r>
            <a:endParaRPr sz="1400" b="0" i="0" u="none" strike="noStrike" cap="none">
              <a:solidFill>
                <a:srgbClr val="000000"/>
              </a:solidFill>
              <a:latin typeface="Arial"/>
              <a:ea typeface="Arial"/>
              <a:cs typeface="Arial"/>
              <a:sym typeface="Arial"/>
            </a:endParaRPr>
          </a:p>
          <a:p>
            <a:pPr marL="0" marR="0" lvl="8"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“AI is like fire: it can cook your dinner or burn down the house.”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It’s powerful. It’s exciting. But it needs your brain, your values, and your choices to be used safely.</a:t>
            </a:r>
            <a:endParaRPr sz="1400" b="0" i="0" u="none" strike="noStrike" cap="none">
              <a:solidFill>
                <a:srgbClr val="000000"/>
              </a:solidFill>
              <a:latin typeface="Arial"/>
              <a:ea typeface="Arial"/>
              <a:cs typeface="Arial"/>
              <a:sym typeface="Arial"/>
            </a:endParaRPr>
          </a:p>
        </p:txBody>
      </p:sp>
      <p:pic>
        <p:nvPicPr>
          <p:cNvPr id="437" name="Google Shape;437;p40" descr="A képen Emberi arc, szöveg, ruházat, személy látható&#10;&#10;Előfordulhat, hogy az AI által létrehozott tartalom helytelen."/>
          <p:cNvPicPr preferRelativeResize="0"/>
          <p:nvPr/>
        </p:nvPicPr>
        <p:blipFill rotWithShape="1">
          <a:blip r:embed="rId4">
            <a:alphaModFix/>
          </a:blip>
          <a:srcRect/>
          <a:stretch/>
        </p:blipFill>
        <p:spPr>
          <a:xfrm>
            <a:off x="503883" y="1971930"/>
            <a:ext cx="5153967" cy="77313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2"/>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17" b="-9216"/>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8" name="Google Shape;108;p2"/>
          <p:cNvSpPr/>
          <p:nvPr/>
        </p:nvSpPr>
        <p:spPr>
          <a:xfrm>
            <a:off x="2352099" y="-6014071"/>
            <a:ext cx="18288000" cy="1828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9" name="Google Shape;109;p2"/>
          <p:cNvSpPr txBox="1"/>
          <p:nvPr/>
        </p:nvSpPr>
        <p:spPr>
          <a:xfrm>
            <a:off x="3018959" y="4734437"/>
            <a:ext cx="12916942" cy="1881669"/>
          </a:xfrm>
          <a:prstGeom prst="rect">
            <a:avLst/>
          </a:prstGeom>
          <a:noFill/>
          <a:ln>
            <a:noFill/>
          </a:ln>
        </p:spPr>
        <p:txBody>
          <a:bodyPr spcFirstLastPara="1" wrap="square" lIns="0" tIns="0" rIns="0" bIns="0" anchor="t" anchorCtr="0">
            <a:spAutoFit/>
          </a:bodyPr>
          <a:lstStyle/>
          <a:p>
            <a:pPr marL="0" marR="0" lvl="0" indent="0" algn="ctr" rtl="0">
              <a:lnSpc>
                <a:spcPct val="109980"/>
              </a:lnSpc>
              <a:spcBef>
                <a:spcPts val="0"/>
              </a:spcBef>
              <a:spcAft>
                <a:spcPts val="0"/>
              </a:spcAft>
              <a:buClr>
                <a:srgbClr val="000000"/>
              </a:buClr>
              <a:buSzPts val="4000"/>
              <a:buFont typeface="Arial"/>
              <a:buNone/>
            </a:pPr>
            <a:r>
              <a:rPr lang="en-US" sz="4000" b="0" i="0" u="none" strike="noStrike" cap="none">
                <a:solidFill>
                  <a:srgbClr val="012B1B"/>
                </a:solidFill>
                <a:latin typeface="Bricolage Grotesque"/>
                <a:ea typeface="Bricolage Grotesque"/>
                <a:cs typeface="Bricolage Grotesque"/>
                <a:sym typeface="Bricolage Grotesque"/>
              </a:rPr>
              <a:t>Technical Literacy to Combat Disinformation</a:t>
            </a:r>
            <a:endParaRPr sz="1400" b="0" i="0" u="none" strike="noStrike" cap="none">
              <a:solidFill>
                <a:srgbClr val="000000"/>
              </a:solidFill>
              <a:latin typeface="Arial"/>
              <a:ea typeface="Arial"/>
              <a:cs typeface="Arial"/>
              <a:sym typeface="Arial"/>
            </a:endParaRPr>
          </a:p>
          <a:p>
            <a:pPr marL="0" marR="0" lvl="0" indent="0" algn="ctr" rtl="0">
              <a:lnSpc>
                <a:spcPct val="109980"/>
              </a:lnSpc>
              <a:spcBef>
                <a:spcPts val="0"/>
              </a:spcBef>
              <a:spcAft>
                <a:spcPts val="0"/>
              </a:spcAft>
              <a:buClr>
                <a:srgbClr val="000000"/>
              </a:buClr>
              <a:buSzPts val="4000"/>
              <a:buFont typeface="Arial"/>
              <a:buNone/>
            </a:pPr>
            <a:r>
              <a:rPr lang="en-US" sz="4000" b="0" i="0" u="none" strike="noStrike" cap="none">
                <a:solidFill>
                  <a:srgbClr val="012B1B"/>
                </a:solidFill>
                <a:latin typeface="Bricolage Grotesque"/>
                <a:ea typeface="Bricolage Grotesque"/>
                <a:cs typeface="Bricolage Grotesque"/>
                <a:sym typeface="Bricolage Grotesque"/>
              </a:rPr>
              <a:t>For Parents</a:t>
            </a:r>
            <a:endParaRPr sz="3116" b="0" i="0" u="none" strike="noStrike" cap="none">
              <a:solidFill>
                <a:srgbClr val="012B1B"/>
              </a:solidFill>
              <a:latin typeface="Bricolage Grotesque"/>
              <a:ea typeface="Bricolage Grotesque"/>
              <a:cs typeface="Bricolage Grotesque"/>
              <a:sym typeface="Bricolage Grotesque"/>
            </a:endParaRPr>
          </a:p>
          <a:p>
            <a:pPr marL="0" marR="0" lvl="0" indent="0" algn="ctr" rtl="0">
              <a:lnSpc>
                <a:spcPct val="109980"/>
              </a:lnSpc>
              <a:spcBef>
                <a:spcPts val="0"/>
              </a:spcBef>
              <a:spcAft>
                <a:spcPts val="0"/>
              </a:spcAft>
              <a:buClr>
                <a:srgbClr val="000000"/>
              </a:buClr>
              <a:buSzPts val="3116"/>
              <a:buFont typeface="Arial"/>
              <a:buNone/>
            </a:pPr>
            <a:r>
              <a:rPr lang="en-US" sz="3116" b="0" i="0" u="none" strike="noStrike" cap="none">
                <a:solidFill>
                  <a:srgbClr val="012B1B"/>
                </a:solidFill>
                <a:latin typeface="Bricolage Grotesque"/>
                <a:ea typeface="Bricolage Grotesque"/>
                <a:cs typeface="Bricolage Grotesque"/>
                <a:sym typeface="Bricolage Grotesque"/>
              </a:rPr>
              <a:t>(about 2-4 hours)</a:t>
            </a:r>
            <a:endParaRPr sz="1400" b="0" i="0" u="none" strike="noStrike" cap="none">
              <a:solidFill>
                <a:srgbClr val="000000"/>
              </a:solidFill>
              <a:latin typeface="Arial"/>
              <a:ea typeface="Arial"/>
              <a:cs typeface="Arial"/>
              <a:sym typeface="Arial"/>
            </a:endParaRPr>
          </a:p>
        </p:txBody>
      </p:sp>
      <p:sp>
        <p:nvSpPr>
          <p:cNvPr id="110" name="Google Shape;110;p2"/>
          <p:cNvSpPr txBox="1"/>
          <p:nvPr/>
        </p:nvSpPr>
        <p:spPr>
          <a:xfrm>
            <a:off x="4314200" y="2959025"/>
            <a:ext cx="10111200" cy="1588512"/>
          </a:xfrm>
          <a:prstGeom prst="rect">
            <a:avLst/>
          </a:prstGeom>
          <a:noFill/>
          <a:ln>
            <a:noFill/>
          </a:ln>
        </p:spPr>
        <p:txBody>
          <a:bodyPr spcFirstLastPara="1" wrap="square" lIns="0" tIns="0" rIns="0" bIns="0" anchor="t" anchorCtr="0">
            <a:spAutoFit/>
          </a:bodyPr>
          <a:lstStyle/>
          <a:p>
            <a:pPr marL="0" marR="0" lvl="0" indent="0" algn="ctr" rtl="0">
              <a:lnSpc>
                <a:spcPct val="109995"/>
              </a:lnSpc>
              <a:spcBef>
                <a:spcPts val="0"/>
              </a:spcBef>
              <a:spcAft>
                <a:spcPts val="0"/>
              </a:spcAft>
              <a:buClr>
                <a:srgbClr val="000000"/>
              </a:buClr>
              <a:buSzPts val="9384"/>
              <a:buFont typeface="Arial"/>
              <a:buNone/>
            </a:pPr>
            <a:r>
              <a:rPr lang="en-US" sz="9384" b="1" i="0" u="none" strike="noStrike" cap="none">
                <a:solidFill>
                  <a:srgbClr val="012B1B"/>
                </a:solidFill>
                <a:latin typeface="Bricolage Grotesque"/>
                <a:ea typeface="Bricolage Grotesque"/>
                <a:cs typeface="Bricolage Grotesque"/>
                <a:sym typeface="Bricolage Grotesque"/>
              </a:rPr>
              <a:t>MODULE</a:t>
            </a:r>
            <a:endParaRPr sz="1400" b="0" i="0" u="none" strike="noStrike" cap="none">
              <a:solidFill>
                <a:srgbClr val="000000"/>
              </a:solidFill>
              <a:latin typeface="Arial"/>
              <a:ea typeface="Arial"/>
              <a:cs typeface="Arial"/>
              <a:sym typeface="Arial"/>
            </a:endParaRPr>
          </a:p>
        </p:txBody>
      </p:sp>
      <p:sp>
        <p:nvSpPr>
          <p:cNvPr id="111" name="Google Shape;111;p2"/>
          <p:cNvSpPr txBox="1"/>
          <p:nvPr/>
        </p:nvSpPr>
        <p:spPr>
          <a:xfrm>
            <a:off x="14272116" y="6815371"/>
            <a:ext cx="3455295" cy="712824"/>
          </a:xfrm>
          <a:prstGeom prst="rect">
            <a:avLst/>
          </a:prstGeom>
          <a:noFill/>
          <a:ln>
            <a:noFill/>
          </a:ln>
        </p:spPr>
        <p:txBody>
          <a:bodyPr spcFirstLastPara="1" wrap="square" lIns="0" tIns="0" rIns="0" bIns="0" anchor="t" anchorCtr="0">
            <a:spAutoFit/>
          </a:bodyPr>
          <a:lstStyle/>
          <a:p>
            <a:pPr marL="0" marR="0" lvl="0" indent="0" algn="ctr" rtl="0">
              <a:lnSpc>
                <a:spcPct val="150032"/>
              </a:lnSpc>
              <a:spcBef>
                <a:spcPts val="0"/>
              </a:spcBef>
              <a:spcAft>
                <a:spcPts val="0"/>
              </a:spcAft>
              <a:buClr>
                <a:srgbClr val="000000"/>
              </a:buClr>
              <a:buSzPts val="3088"/>
              <a:buFont typeface="Arial"/>
              <a:buNone/>
            </a:pPr>
            <a:r>
              <a:rPr lang="en-US" sz="3088" b="1" i="0" u="none" strike="noStrike" cap="none">
                <a:solidFill>
                  <a:srgbClr val="0C4DA2"/>
                </a:solidFill>
                <a:latin typeface="Bricolage Grotesque"/>
                <a:ea typeface="Bricolage Grotesque"/>
                <a:cs typeface="Bricolage Grotesque"/>
                <a:sym typeface="Bricolage Grotesque"/>
              </a:rPr>
              <a:t>Developed by:</a:t>
            </a:r>
            <a:endParaRPr sz="1400" b="0" i="0" u="none" strike="noStrike" cap="none">
              <a:solidFill>
                <a:srgbClr val="000000"/>
              </a:solidFill>
              <a:latin typeface="Arial"/>
              <a:ea typeface="Arial"/>
              <a:cs typeface="Arial"/>
              <a:sym typeface="Arial"/>
            </a:endParaRPr>
          </a:p>
        </p:txBody>
      </p:sp>
      <p:sp>
        <p:nvSpPr>
          <p:cNvPr id="112" name="Google Shape;112;p2"/>
          <p:cNvSpPr txBox="1"/>
          <p:nvPr/>
        </p:nvSpPr>
        <p:spPr>
          <a:xfrm>
            <a:off x="13187836" y="7489686"/>
            <a:ext cx="4829269" cy="1425647"/>
          </a:xfrm>
          <a:prstGeom prst="rect">
            <a:avLst/>
          </a:prstGeom>
          <a:noFill/>
          <a:ln>
            <a:noFill/>
          </a:ln>
        </p:spPr>
        <p:txBody>
          <a:bodyPr spcFirstLastPara="1" wrap="square" lIns="0" tIns="0" rIns="0" bIns="0" anchor="t" anchorCtr="0">
            <a:spAutoFit/>
          </a:bodyPr>
          <a:lstStyle/>
          <a:p>
            <a:pPr marL="0" marR="0" lvl="0" indent="0" algn="ctr" rtl="0">
              <a:lnSpc>
                <a:spcPct val="150032"/>
              </a:lnSpc>
              <a:spcBef>
                <a:spcPts val="0"/>
              </a:spcBef>
              <a:spcAft>
                <a:spcPts val="0"/>
              </a:spcAft>
              <a:buClr>
                <a:srgbClr val="000000"/>
              </a:buClr>
              <a:buSzPts val="3088"/>
              <a:buFont typeface="Arial"/>
              <a:buNone/>
            </a:pPr>
            <a:r>
              <a:rPr lang="en-US" sz="3088" b="0" i="1" u="none" strike="noStrike" cap="none">
                <a:solidFill>
                  <a:srgbClr val="000000"/>
                </a:solidFill>
                <a:latin typeface="Bricolage Grotesque"/>
                <a:ea typeface="Bricolage Grotesque"/>
                <a:cs typeface="Bricolage Grotesque"/>
                <a:sym typeface="Bricolage Grotesque"/>
              </a:rPr>
              <a:t>Márta Turcsányi-Szabó &amp; Franci Mikófalvy (ELTE)</a:t>
            </a:r>
            <a:endParaRPr sz="1400" b="0" i="1" u="none" strike="noStrike" cap="none">
              <a:solidFill>
                <a:srgbClr val="000000"/>
              </a:solidFill>
              <a:latin typeface="Arial"/>
              <a:ea typeface="Arial"/>
              <a:cs typeface="Arial"/>
              <a:sym typeface="Arial"/>
            </a:endParaRPr>
          </a:p>
        </p:txBody>
      </p:sp>
      <p:sp>
        <p:nvSpPr>
          <p:cNvPr id="113" name="Google Shape;113;p2"/>
          <p:cNvSpPr/>
          <p:nvPr/>
        </p:nvSpPr>
        <p:spPr>
          <a:xfrm>
            <a:off x="1028700" y="10287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4" name="Google Shape;114;p2"/>
          <p:cNvSpPr/>
          <p:nvPr/>
        </p:nvSpPr>
        <p:spPr>
          <a:xfrm>
            <a:off x="13138171" y="526738"/>
            <a:ext cx="5149829" cy="1628968"/>
          </a:xfrm>
          <a:custGeom>
            <a:avLst/>
            <a:gdLst/>
            <a:ahLst/>
            <a:cxnLst/>
            <a:rect l="l" t="t" r="r" b="b"/>
            <a:pathLst>
              <a:path w="5149829" h="1628968" extrusionOk="0">
                <a:moveTo>
                  <a:pt x="0" y="0"/>
                </a:moveTo>
                <a:lnTo>
                  <a:pt x="5149829" y="0"/>
                </a:lnTo>
                <a:lnTo>
                  <a:pt x="5149829" y="1628969"/>
                </a:lnTo>
                <a:lnTo>
                  <a:pt x="0" y="1628969"/>
                </a:lnTo>
                <a:lnTo>
                  <a:pt x="0" y="0"/>
                </a:lnTo>
                <a:close/>
              </a:path>
            </a:pathLst>
          </a:custGeom>
          <a:blipFill rotWithShape="1">
            <a:blip r:embed="rId6">
              <a:alphaModFix/>
            </a:blip>
            <a:stretch>
              <a:fillRect l="-152"/>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5" name="Google Shape;115;p2"/>
          <p:cNvSpPr/>
          <p:nvPr/>
        </p:nvSpPr>
        <p:spPr>
          <a:xfrm>
            <a:off x="4550066" y="8927342"/>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6" name="Google Shape;116;p2"/>
          <p:cNvSpPr/>
          <p:nvPr/>
        </p:nvSpPr>
        <p:spPr>
          <a:xfrm>
            <a:off x="8736265" y="8950720"/>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8">
              <a:alphaModFix/>
            </a:blip>
            <a:stretch>
              <a:fillRect r="-1010"/>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7" name="Google Shape;117;p2"/>
          <p:cNvSpPr/>
          <p:nvPr/>
        </p:nvSpPr>
        <p:spPr>
          <a:xfrm>
            <a:off x="16096089" y="9169463"/>
            <a:ext cx="485872" cy="451814"/>
          </a:xfrm>
          <a:custGeom>
            <a:avLst/>
            <a:gdLst/>
            <a:ahLst/>
            <a:cxnLst/>
            <a:rect l="l" t="t" r="r" b="b"/>
            <a:pathLst>
              <a:path w="485872" h="451814" extrusionOk="0">
                <a:moveTo>
                  <a:pt x="0" y="0"/>
                </a:moveTo>
                <a:lnTo>
                  <a:pt x="485872" y="0"/>
                </a:lnTo>
                <a:lnTo>
                  <a:pt x="485872" y="451814"/>
                </a:lnTo>
                <a:lnTo>
                  <a:pt x="0" y="451814"/>
                </a:lnTo>
                <a:lnTo>
                  <a:pt x="0" y="0"/>
                </a:lnTo>
                <a:close/>
              </a:path>
            </a:pathLst>
          </a:custGeom>
          <a:blipFill rotWithShape="1">
            <a:blip r:embed="rId5">
              <a:alphaModFix/>
            </a:blip>
            <a:stretch>
              <a:fillRect l="-514628" r="-108123" b="-210896"/>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118" name="Google Shape;118;p2"/>
          <p:cNvGrpSpPr/>
          <p:nvPr/>
        </p:nvGrpSpPr>
        <p:grpSpPr>
          <a:xfrm>
            <a:off x="11634460" y="9208469"/>
            <a:ext cx="841535" cy="978905"/>
            <a:chOff x="0" y="-38100"/>
            <a:chExt cx="171548" cy="199551"/>
          </a:xfrm>
        </p:grpSpPr>
        <p:sp>
          <p:nvSpPr>
            <p:cNvPr id="119" name="Google Shape;119;p2"/>
            <p:cNvSpPr/>
            <p:nvPr/>
          </p:nvSpPr>
          <p:spPr>
            <a:xfrm>
              <a:off x="0" y="0"/>
              <a:ext cx="171548" cy="161451"/>
            </a:xfrm>
            <a:custGeom>
              <a:avLst/>
              <a:gdLst/>
              <a:ahLst/>
              <a:cxnLst/>
              <a:rect l="l" t="t" r="r" b="b"/>
              <a:pathLst>
                <a:path w="171548" h="161451" extrusionOk="0">
                  <a:moveTo>
                    <a:pt x="0" y="0"/>
                  </a:moveTo>
                  <a:lnTo>
                    <a:pt x="171548" y="0"/>
                  </a:lnTo>
                  <a:lnTo>
                    <a:pt x="171548" y="161451"/>
                  </a:lnTo>
                  <a:lnTo>
                    <a:pt x="0" y="161451"/>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0" name="Google Shape;120;p2"/>
            <p:cNvSpPr txBox="1"/>
            <p:nvPr/>
          </p:nvSpPr>
          <p:spPr>
            <a:xfrm>
              <a:off x="0" y="-38100"/>
              <a:ext cx="171548" cy="199551"/>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21" name="Google Shape;121;p2"/>
          <p:cNvGrpSpPr/>
          <p:nvPr/>
        </p:nvGrpSpPr>
        <p:grpSpPr>
          <a:xfrm>
            <a:off x="13329797" y="9781642"/>
            <a:ext cx="1455712" cy="582902"/>
            <a:chOff x="0" y="-38100"/>
            <a:chExt cx="296749" cy="118826"/>
          </a:xfrm>
        </p:grpSpPr>
        <p:sp>
          <p:nvSpPr>
            <p:cNvPr id="122" name="Google Shape;122;p2"/>
            <p:cNvSpPr/>
            <p:nvPr/>
          </p:nvSpPr>
          <p:spPr>
            <a:xfrm>
              <a:off x="0" y="0"/>
              <a:ext cx="296749" cy="80726"/>
            </a:xfrm>
            <a:custGeom>
              <a:avLst/>
              <a:gdLst/>
              <a:ahLst/>
              <a:cxnLst/>
              <a:rect l="l" t="t" r="r" b="b"/>
              <a:pathLst>
                <a:path w="296749" h="80726" extrusionOk="0">
                  <a:moveTo>
                    <a:pt x="0" y="0"/>
                  </a:moveTo>
                  <a:lnTo>
                    <a:pt x="296749" y="0"/>
                  </a:lnTo>
                  <a:lnTo>
                    <a:pt x="296749" y="80726"/>
                  </a:lnTo>
                  <a:lnTo>
                    <a:pt x="0" y="80726"/>
                  </a:lnTo>
                  <a:close/>
                </a:path>
              </a:pathLst>
            </a:custGeom>
            <a:solidFill>
              <a:srgbClr val="C7EAFC">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3" name="Google Shape;123;p2"/>
            <p:cNvSpPr txBox="1"/>
            <p:nvPr/>
          </p:nvSpPr>
          <p:spPr>
            <a:xfrm>
              <a:off x="0" y="-38100"/>
              <a:ext cx="296749" cy="118826"/>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24" name="Google Shape;124;p2"/>
          <p:cNvGrpSpPr/>
          <p:nvPr/>
        </p:nvGrpSpPr>
        <p:grpSpPr>
          <a:xfrm>
            <a:off x="17589122" y="8110979"/>
            <a:ext cx="828587" cy="996659"/>
            <a:chOff x="0" y="-38100"/>
            <a:chExt cx="168909" cy="203170"/>
          </a:xfrm>
        </p:grpSpPr>
        <p:sp>
          <p:nvSpPr>
            <p:cNvPr id="125" name="Google Shape;125;p2"/>
            <p:cNvSpPr/>
            <p:nvPr/>
          </p:nvSpPr>
          <p:spPr>
            <a:xfrm>
              <a:off x="0" y="0"/>
              <a:ext cx="168909" cy="165070"/>
            </a:xfrm>
            <a:custGeom>
              <a:avLst/>
              <a:gdLst/>
              <a:ahLst/>
              <a:cxnLst/>
              <a:rect l="l" t="t" r="r" b="b"/>
              <a:pathLst>
                <a:path w="168909" h="165070" extrusionOk="0">
                  <a:moveTo>
                    <a:pt x="0" y="0"/>
                  </a:moveTo>
                  <a:lnTo>
                    <a:pt x="168909" y="0"/>
                  </a:lnTo>
                  <a:lnTo>
                    <a:pt x="168909" y="165070"/>
                  </a:lnTo>
                  <a:lnTo>
                    <a:pt x="0" y="165070"/>
                  </a:lnTo>
                  <a:close/>
                </a:path>
              </a:pathLst>
            </a:custGeom>
            <a:solidFill>
              <a:srgbClr val="C7EAFC">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6" name="Google Shape;126;p2"/>
            <p:cNvSpPr txBox="1"/>
            <p:nvPr/>
          </p:nvSpPr>
          <p:spPr>
            <a:xfrm>
              <a:off x="0" y="-38100"/>
              <a:ext cx="168909" cy="20317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27" name="Google Shape;127;p2"/>
          <p:cNvGrpSpPr/>
          <p:nvPr/>
        </p:nvGrpSpPr>
        <p:grpSpPr>
          <a:xfrm>
            <a:off x="17140037" y="9298379"/>
            <a:ext cx="828587" cy="996659"/>
            <a:chOff x="0" y="-38100"/>
            <a:chExt cx="168909" cy="203170"/>
          </a:xfrm>
        </p:grpSpPr>
        <p:sp>
          <p:nvSpPr>
            <p:cNvPr id="128" name="Google Shape;128;p2"/>
            <p:cNvSpPr/>
            <p:nvPr/>
          </p:nvSpPr>
          <p:spPr>
            <a:xfrm>
              <a:off x="0" y="0"/>
              <a:ext cx="168909" cy="165070"/>
            </a:xfrm>
            <a:custGeom>
              <a:avLst/>
              <a:gdLst/>
              <a:ahLst/>
              <a:cxnLst/>
              <a:rect l="l" t="t" r="r" b="b"/>
              <a:pathLst>
                <a:path w="168909" h="165070" extrusionOk="0">
                  <a:moveTo>
                    <a:pt x="0" y="0"/>
                  </a:moveTo>
                  <a:lnTo>
                    <a:pt x="168909" y="0"/>
                  </a:lnTo>
                  <a:lnTo>
                    <a:pt x="168909" y="165070"/>
                  </a:lnTo>
                  <a:lnTo>
                    <a:pt x="0" y="165070"/>
                  </a:lnTo>
                  <a:close/>
                </a:path>
              </a:pathLst>
            </a:custGeom>
            <a:solidFill>
              <a:srgbClr val="7961AB">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9" name="Google Shape;129;p2"/>
            <p:cNvSpPr txBox="1"/>
            <p:nvPr/>
          </p:nvSpPr>
          <p:spPr>
            <a:xfrm>
              <a:off x="0" y="-38100"/>
              <a:ext cx="168909" cy="20317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30" name="Google Shape;130;p2"/>
          <p:cNvGrpSpPr/>
          <p:nvPr/>
        </p:nvGrpSpPr>
        <p:grpSpPr>
          <a:xfrm>
            <a:off x="10530989" y="9659703"/>
            <a:ext cx="543464" cy="733487"/>
            <a:chOff x="0" y="-38100"/>
            <a:chExt cx="110786" cy="149523"/>
          </a:xfrm>
        </p:grpSpPr>
        <p:sp>
          <p:nvSpPr>
            <p:cNvPr id="131" name="Google Shape;131;p2"/>
            <p:cNvSpPr/>
            <p:nvPr/>
          </p:nvSpPr>
          <p:spPr>
            <a:xfrm>
              <a:off x="0" y="0"/>
              <a:ext cx="110786" cy="111423"/>
            </a:xfrm>
            <a:custGeom>
              <a:avLst/>
              <a:gdLst/>
              <a:ahLst/>
              <a:cxnLst/>
              <a:rect l="l" t="t" r="r" b="b"/>
              <a:pathLst>
                <a:path w="110786" h="111423" extrusionOk="0">
                  <a:moveTo>
                    <a:pt x="0" y="0"/>
                  </a:moveTo>
                  <a:lnTo>
                    <a:pt x="110786" y="0"/>
                  </a:lnTo>
                  <a:lnTo>
                    <a:pt x="110786" y="111423"/>
                  </a:lnTo>
                  <a:lnTo>
                    <a:pt x="0" y="111423"/>
                  </a:lnTo>
                  <a:close/>
                </a:path>
              </a:pathLst>
            </a:custGeom>
            <a:solidFill>
              <a:srgbClr val="7961AB">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2" name="Google Shape;132;p2"/>
            <p:cNvSpPr txBox="1"/>
            <p:nvPr/>
          </p:nvSpPr>
          <p:spPr>
            <a:xfrm>
              <a:off x="0" y="-38100"/>
              <a:ext cx="110786" cy="149523"/>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33" name="Google Shape;133;p2"/>
          <p:cNvGrpSpPr/>
          <p:nvPr/>
        </p:nvGrpSpPr>
        <p:grpSpPr>
          <a:xfrm>
            <a:off x="16096089" y="9757855"/>
            <a:ext cx="630570" cy="537183"/>
            <a:chOff x="0" y="-38100"/>
            <a:chExt cx="128543" cy="109506"/>
          </a:xfrm>
        </p:grpSpPr>
        <p:sp>
          <p:nvSpPr>
            <p:cNvPr id="134" name="Google Shape;134;p2"/>
            <p:cNvSpPr/>
            <p:nvPr/>
          </p:nvSpPr>
          <p:spPr>
            <a:xfrm>
              <a:off x="0" y="0"/>
              <a:ext cx="128543" cy="71406"/>
            </a:xfrm>
            <a:custGeom>
              <a:avLst/>
              <a:gdLst/>
              <a:ahLst/>
              <a:cxnLst/>
              <a:rect l="l" t="t" r="r" b="b"/>
              <a:pathLst>
                <a:path w="128543" h="71406" extrusionOk="0">
                  <a:moveTo>
                    <a:pt x="0" y="0"/>
                  </a:moveTo>
                  <a:lnTo>
                    <a:pt x="128543" y="0"/>
                  </a:lnTo>
                  <a:lnTo>
                    <a:pt x="128543" y="71406"/>
                  </a:lnTo>
                  <a:lnTo>
                    <a:pt x="0" y="71406"/>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5" name="Google Shape;135;p2"/>
            <p:cNvSpPr txBox="1"/>
            <p:nvPr/>
          </p:nvSpPr>
          <p:spPr>
            <a:xfrm>
              <a:off x="0" y="-38100"/>
              <a:ext cx="128543" cy="109506"/>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36" name="Google Shape;136;p2"/>
          <p:cNvGrpSpPr/>
          <p:nvPr/>
        </p:nvGrpSpPr>
        <p:grpSpPr>
          <a:xfrm>
            <a:off x="0" y="-112458"/>
            <a:ext cx="315272" cy="786776"/>
            <a:chOff x="0" y="-38100"/>
            <a:chExt cx="82450" cy="205757"/>
          </a:xfrm>
        </p:grpSpPr>
        <p:sp>
          <p:nvSpPr>
            <p:cNvPr id="137" name="Google Shape;137;p2"/>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8" name="Google Shape;138;p2"/>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39" name="Google Shape;139;p2"/>
          <p:cNvGrpSpPr/>
          <p:nvPr/>
        </p:nvGrpSpPr>
        <p:grpSpPr>
          <a:xfrm>
            <a:off x="0" y="1116904"/>
            <a:ext cx="503883" cy="1931922"/>
            <a:chOff x="0" y="-38100"/>
            <a:chExt cx="131775" cy="505235"/>
          </a:xfrm>
        </p:grpSpPr>
        <p:sp>
          <p:nvSpPr>
            <p:cNvPr id="140" name="Google Shape;140;p2"/>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1" name="Google Shape;141;p2"/>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42" name="Google Shape;142;p2"/>
          <p:cNvGrpSpPr/>
          <p:nvPr/>
        </p:nvGrpSpPr>
        <p:grpSpPr>
          <a:xfrm>
            <a:off x="790770" y="-112458"/>
            <a:ext cx="1427175" cy="786776"/>
            <a:chOff x="0" y="-38100"/>
            <a:chExt cx="373234" cy="205757"/>
          </a:xfrm>
        </p:grpSpPr>
        <p:sp>
          <p:nvSpPr>
            <p:cNvPr id="143" name="Google Shape;143;p2"/>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4" name="Google Shape;144;p2"/>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41"/>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12: How to spot fake news, deepfakes &amp; disinformation </a:t>
            </a:r>
            <a:endParaRPr b="1"/>
          </a:p>
        </p:txBody>
      </p:sp>
      <p:sp>
        <p:nvSpPr>
          <p:cNvPr id="443" name="Google Shape;443;p41"/>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444" name="Google Shape;444;p41"/>
          <p:cNvGrpSpPr/>
          <p:nvPr/>
        </p:nvGrpSpPr>
        <p:grpSpPr>
          <a:xfrm>
            <a:off x="790770" y="-112458"/>
            <a:ext cx="1427175" cy="786776"/>
            <a:chOff x="0" y="-38100"/>
            <a:chExt cx="373234" cy="205757"/>
          </a:xfrm>
        </p:grpSpPr>
        <p:sp>
          <p:nvSpPr>
            <p:cNvPr id="445" name="Google Shape;445;p41"/>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6" name="Google Shape;446;p41"/>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47" name="Google Shape;447;p41"/>
          <p:cNvGrpSpPr/>
          <p:nvPr/>
        </p:nvGrpSpPr>
        <p:grpSpPr>
          <a:xfrm>
            <a:off x="0" y="-112458"/>
            <a:ext cx="315272" cy="786776"/>
            <a:chOff x="0" y="-38100"/>
            <a:chExt cx="82450" cy="205757"/>
          </a:xfrm>
        </p:grpSpPr>
        <p:sp>
          <p:nvSpPr>
            <p:cNvPr id="448" name="Google Shape;448;p41"/>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9" name="Google Shape;449;p41"/>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50" name="Google Shape;450;p41"/>
          <p:cNvGrpSpPr/>
          <p:nvPr/>
        </p:nvGrpSpPr>
        <p:grpSpPr>
          <a:xfrm>
            <a:off x="0" y="1116904"/>
            <a:ext cx="503883" cy="1931922"/>
            <a:chOff x="0" y="-38100"/>
            <a:chExt cx="131775" cy="505235"/>
          </a:xfrm>
        </p:grpSpPr>
        <p:sp>
          <p:nvSpPr>
            <p:cNvPr id="451" name="Google Shape;451;p41"/>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2" name="Google Shape;452;p41"/>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53" name="Google Shape;453;p41"/>
          <p:cNvSpPr/>
          <p:nvPr/>
        </p:nvSpPr>
        <p:spPr>
          <a:xfrm>
            <a:off x="7064375" y="2755166"/>
            <a:ext cx="9626600" cy="7017306"/>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First, what is disinformation?</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How to spot it with your eyes (and brain)</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Reliable online tools to check for fakes:</a:t>
            </a:r>
            <a:endParaRPr sz="1400" b="0" i="0" u="none" strike="noStrike" cap="none">
              <a:solidFill>
                <a:srgbClr val="000000"/>
              </a:solidFill>
              <a:latin typeface="Arial"/>
              <a:ea typeface="Arial"/>
              <a:cs typeface="Arial"/>
              <a:sym typeface="Arial"/>
            </a:endParaRPr>
          </a:p>
          <a:p>
            <a:pPr marL="742950" marR="0" lvl="2" indent="-742950" algn="l" rtl="0">
              <a:lnSpc>
                <a:spcPct val="100000"/>
              </a:lnSpc>
              <a:spcBef>
                <a:spcPts val="0"/>
              </a:spcBef>
              <a:spcAft>
                <a:spcPts val="0"/>
              </a:spcAft>
              <a:buClr>
                <a:srgbClr val="000000"/>
              </a:buClr>
              <a:buSzPts val="2000"/>
              <a:buFont typeface="Arial"/>
              <a:buChar char="•"/>
            </a:pPr>
            <a:r>
              <a:rPr lang="en-US" sz="20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Google Fact Check Explorer</a:t>
            </a:r>
            <a:r>
              <a:rPr lang="en-US" sz="20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742950" marR="0" lvl="2" indent="-742950" algn="l" rtl="0">
              <a:lnSpc>
                <a:spcPct val="100000"/>
              </a:lnSpc>
              <a:spcBef>
                <a:spcPts val="0"/>
              </a:spcBef>
              <a:spcAft>
                <a:spcPts val="0"/>
              </a:spcAft>
              <a:buClr>
                <a:srgbClr val="000000"/>
              </a:buClr>
              <a:buSzPts val="2000"/>
              <a:buFont typeface="Arial"/>
              <a:buChar char="•"/>
            </a:pPr>
            <a:r>
              <a:rPr lang="en-US" sz="2000" b="0" i="0" u="sng" strike="noStrike" cap="none">
                <a:solidFill>
                  <a:srgbClr val="000000"/>
                </a:solidFill>
                <a:latin typeface="Arial"/>
                <a:ea typeface="Arial"/>
                <a:cs typeface="Arial"/>
                <a:sym typeface="Arial"/>
                <a:hlinkClick r:id="rId5">
                  <a:extLst>
                    <a:ext uri="{A12FA001-AC4F-418D-AE19-62706E023703}">
                      <ahyp:hlinkClr xmlns:ahyp="http://schemas.microsoft.com/office/drawing/2018/hyperlinkcolor" val="tx"/>
                    </a:ext>
                  </a:extLst>
                </a:hlinkClick>
              </a:rPr>
              <a:t>InVID WeVerify Toolkit</a:t>
            </a:r>
            <a:r>
              <a:rPr lang="en-US" sz="20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742950" marR="0" lvl="2" indent="-742950" algn="l" rtl="0">
              <a:lnSpc>
                <a:spcPct val="100000"/>
              </a:lnSpc>
              <a:spcBef>
                <a:spcPts val="0"/>
              </a:spcBef>
              <a:spcAft>
                <a:spcPts val="0"/>
              </a:spcAft>
              <a:buClr>
                <a:srgbClr val="000000"/>
              </a:buClr>
              <a:buSzPts val="2000"/>
              <a:buFont typeface="Arial"/>
              <a:buChar char="•"/>
            </a:pPr>
            <a:r>
              <a:rPr lang="en-US" sz="2000" b="0" i="0" u="sng" strike="noStrike" cap="none">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rPr>
              <a:t>TinEye</a:t>
            </a:r>
            <a:r>
              <a:rPr lang="en-US" sz="20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742950" marR="0" lvl="2" indent="-742950" algn="l" rtl="0">
              <a:lnSpc>
                <a:spcPct val="100000"/>
              </a:lnSpc>
              <a:spcBef>
                <a:spcPts val="0"/>
              </a:spcBef>
              <a:spcAft>
                <a:spcPts val="0"/>
              </a:spcAft>
              <a:buClr>
                <a:srgbClr val="000000"/>
              </a:buClr>
              <a:buSzPts val="2000"/>
              <a:buFont typeface="Arial"/>
              <a:buChar char="•"/>
            </a:pPr>
            <a:r>
              <a:rPr lang="en-US" sz="2000" b="0" i="0" u="sng" strike="noStrike" cap="none">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Snopes</a:t>
            </a:r>
            <a:r>
              <a:rPr lang="en-US" sz="20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742950" marR="0" lvl="2" indent="-742950" algn="l" rtl="0">
              <a:lnSpc>
                <a:spcPct val="100000"/>
              </a:lnSpc>
              <a:spcBef>
                <a:spcPts val="0"/>
              </a:spcBef>
              <a:spcAft>
                <a:spcPts val="0"/>
              </a:spcAft>
              <a:buClr>
                <a:srgbClr val="000000"/>
              </a:buClr>
              <a:buSzPts val="2000"/>
              <a:buFont typeface="Arial"/>
              <a:buChar char="•"/>
            </a:pPr>
            <a:r>
              <a:rPr lang="en-US" sz="2000" b="0" i="0" u="sng" strike="noStrike" cap="none">
                <a:solidFill>
                  <a:srgbClr val="000000"/>
                </a:solidFill>
                <a:latin typeface="Arial"/>
                <a:ea typeface="Arial"/>
                <a:cs typeface="Arial"/>
                <a:sym typeface="Arial"/>
                <a:hlinkClick r:id="rId8">
                  <a:extLst>
                    <a:ext uri="{A12FA001-AC4F-418D-AE19-62706E023703}">
                      <ahyp:hlinkClr xmlns:ahyp="http://schemas.microsoft.com/office/drawing/2018/hyperlinkcolor" val="tx"/>
                    </a:ext>
                  </a:extLst>
                </a:hlinkClick>
              </a:rPr>
              <a:t>Media Bias/Fact Check</a:t>
            </a:r>
            <a:r>
              <a:rPr lang="en-US" sz="2000" b="0" i="0" u="none" strike="noStrike" cap="none">
                <a:solidFill>
                  <a:srgbClr val="000000"/>
                </a:solidFill>
                <a:latin typeface="Arial"/>
                <a:ea typeface="Arial"/>
                <a:cs typeface="Arial"/>
                <a:sym typeface="Arial"/>
              </a:rPr>
              <a:t> </a:t>
            </a: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“Your eyes are smart—but your brain is smarter.”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Don’t be afraid to slow down, ask questions, and check things out before you share.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0" i="1" u="none" strike="noStrike" cap="none">
              <a:solidFill>
                <a:schemeClr val="dk1"/>
              </a:solidFill>
              <a:latin typeface="Calibri"/>
              <a:ea typeface="Calibri"/>
              <a:cs typeface="Calibri"/>
              <a:sym typeface="Calibri"/>
            </a:endParaRPr>
          </a:p>
        </p:txBody>
      </p:sp>
      <p:pic>
        <p:nvPicPr>
          <p:cNvPr id="454" name="Google Shape;454;p41" descr="A képen szöveg, Emberi arc, rajzfilm, személy látható&#10;&#10;Előfordulhat, hogy az AI által létrehozott tartalom helytelen."/>
          <p:cNvPicPr preferRelativeResize="0"/>
          <p:nvPr/>
        </p:nvPicPr>
        <p:blipFill rotWithShape="1">
          <a:blip r:embed="rId9">
            <a:alphaModFix/>
          </a:blip>
          <a:srcRect/>
          <a:stretch/>
        </p:blipFill>
        <p:spPr>
          <a:xfrm>
            <a:off x="503883" y="1971930"/>
            <a:ext cx="5355093" cy="803296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42"/>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13: Why AI-generated content needs a label? </a:t>
            </a:r>
            <a:endParaRPr b="1"/>
          </a:p>
        </p:txBody>
      </p:sp>
      <p:sp>
        <p:nvSpPr>
          <p:cNvPr id="460" name="Google Shape;460;p42"/>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461" name="Google Shape;461;p42"/>
          <p:cNvGrpSpPr/>
          <p:nvPr/>
        </p:nvGrpSpPr>
        <p:grpSpPr>
          <a:xfrm>
            <a:off x="790770" y="-112458"/>
            <a:ext cx="1427175" cy="786776"/>
            <a:chOff x="0" y="-38100"/>
            <a:chExt cx="373234" cy="205757"/>
          </a:xfrm>
        </p:grpSpPr>
        <p:sp>
          <p:nvSpPr>
            <p:cNvPr id="462" name="Google Shape;462;p42"/>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3" name="Google Shape;463;p42"/>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64" name="Google Shape;464;p42"/>
          <p:cNvGrpSpPr/>
          <p:nvPr/>
        </p:nvGrpSpPr>
        <p:grpSpPr>
          <a:xfrm>
            <a:off x="0" y="-112458"/>
            <a:ext cx="315272" cy="786776"/>
            <a:chOff x="0" y="-38100"/>
            <a:chExt cx="82450" cy="205757"/>
          </a:xfrm>
        </p:grpSpPr>
        <p:sp>
          <p:nvSpPr>
            <p:cNvPr id="465" name="Google Shape;465;p42"/>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6" name="Google Shape;466;p42"/>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67" name="Google Shape;467;p42"/>
          <p:cNvGrpSpPr/>
          <p:nvPr/>
        </p:nvGrpSpPr>
        <p:grpSpPr>
          <a:xfrm>
            <a:off x="0" y="1116904"/>
            <a:ext cx="503883" cy="1931922"/>
            <a:chOff x="0" y="-38100"/>
            <a:chExt cx="131775" cy="505235"/>
          </a:xfrm>
        </p:grpSpPr>
        <p:sp>
          <p:nvSpPr>
            <p:cNvPr id="468" name="Google Shape;468;p42"/>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9" name="Google Shape;469;p42"/>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70" name="Google Shape;470;p42"/>
          <p:cNvSpPr/>
          <p:nvPr/>
        </p:nvSpPr>
        <p:spPr>
          <a:xfrm>
            <a:off x="7064375" y="2755166"/>
            <a:ext cx="9626600" cy="7140416"/>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First: What’s AI-generated media?</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Why it must be labelled (according to the AI Act &amp; similar laws)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What should you do if you spot unlabelled AI content?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“Knowing what’s real helps you think for yourself. That’s why AI labels matter.”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If AI is part of the story, you deserve to know.</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If it’s not labelled, ask why. Question it. Report it.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You’re not just scrolling—you’re shaping the future. </a:t>
            </a:r>
            <a:r>
              <a:rPr lang="en-US" sz="3200" b="0" i="0" u="none" strike="noStrike" cap="none">
                <a:solidFill>
                  <a:schemeClr val="dk1"/>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471" name="Google Shape;471;p42" descr="A képen Emberi arc, szöveg, rajzfilm, ruházat látható&#10;&#10;Előfordulhat, hogy az AI által létrehozott tartalom helytelen."/>
          <p:cNvPicPr preferRelativeResize="0"/>
          <p:nvPr/>
        </p:nvPicPr>
        <p:blipFill rotWithShape="1">
          <a:blip r:embed="rId4">
            <a:alphaModFix/>
          </a:blip>
          <a:srcRect/>
          <a:stretch/>
        </p:blipFill>
        <p:spPr>
          <a:xfrm>
            <a:off x="503883" y="1971930"/>
            <a:ext cx="5363517" cy="804561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43"/>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13: Overusing AI Can Be Dangerous</a:t>
            </a:r>
            <a:endParaRPr b="1"/>
          </a:p>
        </p:txBody>
      </p:sp>
      <p:sp>
        <p:nvSpPr>
          <p:cNvPr id="477" name="Google Shape;477;p43"/>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478" name="Google Shape;478;p43"/>
          <p:cNvGrpSpPr/>
          <p:nvPr/>
        </p:nvGrpSpPr>
        <p:grpSpPr>
          <a:xfrm>
            <a:off x="790770" y="-112458"/>
            <a:ext cx="1427175" cy="786776"/>
            <a:chOff x="0" y="-38100"/>
            <a:chExt cx="373234" cy="205757"/>
          </a:xfrm>
        </p:grpSpPr>
        <p:sp>
          <p:nvSpPr>
            <p:cNvPr id="479" name="Google Shape;479;p43"/>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0" name="Google Shape;480;p43"/>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81" name="Google Shape;481;p43"/>
          <p:cNvGrpSpPr/>
          <p:nvPr/>
        </p:nvGrpSpPr>
        <p:grpSpPr>
          <a:xfrm>
            <a:off x="0" y="-112458"/>
            <a:ext cx="315272" cy="786776"/>
            <a:chOff x="0" y="-38100"/>
            <a:chExt cx="82450" cy="205757"/>
          </a:xfrm>
        </p:grpSpPr>
        <p:sp>
          <p:nvSpPr>
            <p:cNvPr id="482" name="Google Shape;482;p43"/>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3" name="Google Shape;483;p43"/>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84" name="Google Shape;484;p43"/>
          <p:cNvGrpSpPr/>
          <p:nvPr/>
        </p:nvGrpSpPr>
        <p:grpSpPr>
          <a:xfrm>
            <a:off x="0" y="1116904"/>
            <a:ext cx="503883" cy="1931922"/>
            <a:chOff x="0" y="-38100"/>
            <a:chExt cx="131775" cy="505235"/>
          </a:xfrm>
        </p:grpSpPr>
        <p:sp>
          <p:nvSpPr>
            <p:cNvPr id="485" name="Google Shape;485;p43"/>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6" name="Google Shape;486;p43"/>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87" name="Google Shape;487;p43"/>
          <p:cNvSpPr/>
          <p:nvPr/>
        </p:nvSpPr>
        <p:spPr>
          <a:xfrm>
            <a:off x="7007225" y="2155708"/>
            <a:ext cx="9626600" cy="7725192"/>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First: What’s the big deal?</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What happens if you overuse AI?</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How to use AI wisely (without letting it replace you)</a:t>
            </a:r>
            <a:endParaRPr sz="1400" b="0" i="0" u="none" strike="noStrike" cap="none">
              <a:solidFill>
                <a:srgbClr val="000000"/>
              </a:solidFill>
              <a:latin typeface="Arial"/>
              <a:ea typeface="Arial"/>
              <a:cs typeface="Arial"/>
              <a:sym typeface="Arial"/>
            </a:endParaRPr>
          </a:p>
          <a:p>
            <a:pPr marL="742950" marR="0" lvl="0" indent="-50165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742950" marR="0" lvl="0" indent="-50165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742950" marR="0" lvl="0" indent="-50165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“AI is cool. Your mind is cooler. Use both—but let your brain lead the way.”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You’re the thinker. You’re the decision-maker. AI is just the tool.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Use it—but don’t let it use you.</a:t>
            </a:r>
            <a:endParaRPr sz="1400" b="0" i="0" u="none" strike="noStrike" cap="none">
              <a:solidFill>
                <a:srgbClr val="000000"/>
              </a:solidFill>
              <a:latin typeface="Arial"/>
              <a:ea typeface="Arial"/>
              <a:cs typeface="Arial"/>
              <a:sym typeface="Arial"/>
            </a:endParaRPr>
          </a:p>
        </p:txBody>
      </p:sp>
      <p:pic>
        <p:nvPicPr>
          <p:cNvPr id="488" name="Google Shape;488;p43" descr="A képen szöveg, Emberi arc, rajzfilm, Képregények látható&#10;&#10;Előfordulhat, hogy az AI által létrehozott tartalom helytelen."/>
          <p:cNvPicPr preferRelativeResize="0"/>
          <p:nvPr/>
        </p:nvPicPr>
        <p:blipFill rotWithShape="1">
          <a:blip r:embed="rId4">
            <a:alphaModFix/>
          </a:blip>
          <a:srcRect/>
          <a:stretch/>
        </p:blipFill>
        <p:spPr>
          <a:xfrm>
            <a:off x="503883" y="2086987"/>
            <a:ext cx="5205730" cy="780859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44"/>
          <p:cNvSpPr txBox="1">
            <a:spLocks noGrp="1"/>
          </p:cNvSpPr>
          <p:nvPr>
            <p:ph type="ctrTitle"/>
          </p:nvPr>
        </p:nvSpPr>
        <p:spPr>
          <a:xfrm>
            <a:off x="3341930" y="505258"/>
            <a:ext cx="1494607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14: Why you still need to study </a:t>
            </a:r>
            <a:br>
              <a:rPr lang="en-US" b="1">
                <a:latin typeface="Bricolage Grotesque"/>
                <a:ea typeface="Bricolage Grotesque"/>
                <a:cs typeface="Bricolage Grotesque"/>
                <a:sym typeface="Bricolage Grotesque"/>
              </a:rPr>
            </a:br>
            <a:r>
              <a:rPr lang="en-US" b="1">
                <a:latin typeface="Bricolage Grotesque"/>
                <a:ea typeface="Bricolage Grotesque"/>
                <a:cs typeface="Bricolage Grotesque"/>
                <a:sym typeface="Bricolage Grotesque"/>
              </a:rPr>
              <a:t>(even with AI around)</a:t>
            </a:r>
            <a:endParaRPr b="1"/>
          </a:p>
        </p:txBody>
      </p:sp>
      <p:sp>
        <p:nvSpPr>
          <p:cNvPr id="494" name="Google Shape;494;p44"/>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495" name="Google Shape;495;p44"/>
          <p:cNvGrpSpPr/>
          <p:nvPr/>
        </p:nvGrpSpPr>
        <p:grpSpPr>
          <a:xfrm>
            <a:off x="790770" y="-112458"/>
            <a:ext cx="1427175" cy="786776"/>
            <a:chOff x="0" y="-38100"/>
            <a:chExt cx="373234" cy="205757"/>
          </a:xfrm>
        </p:grpSpPr>
        <p:sp>
          <p:nvSpPr>
            <p:cNvPr id="496" name="Google Shape;496;p44"/>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97" name="Google Shape;497;p44"/>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98" name="Google Shape;498;p44"/>
          <p:cNvGrpSpPr/>
          <p:nvPr/>
        </p:nvGrpSpPr>
        <p:grpSpPr>
          <a:xfrm>
            <a:off x="0" y="-112458"/>
            <a:ext cx="315272" cy="786776"/>
            <a:chOff x="0" y="-38100"/>
            <a:chExt cx="82450" cy="205757"/>
          </a:xfrm>
        </p:grpSpPr>
        <p:sp>
          <p:nvSpPr>
            <p:cNvPr id="499" name="Google Shape;499;p44"/>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00" name="Google Shape;500;p44"/>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01" name="Google Shape;501;p44"/>
          <p:cNvGrpSpPr/>
          <p:nvPr/>
        </p:nvGrpSpPr>
        <p:grpSpPr>
          <a:xfrm>
            <a:off x="0" y="1116904"/>
            <a:ext cx="503883" cy="1931922"/>
            <a:chOff x="0" y="-38100"/>
            <a:chExt cx="131775" cy="505235"/>
          </a:xfrm>
        </p:grpSpPr>
        <p:sp>
          <p:nvSpPr>
            <p:cNvPr id="502" name="Google Shape;502;p44"/>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03" name="Google Shape;503;p44"/>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504" name="Google Shape;504;p44"/>
          <p:cNvSpPr/>
          <p:nvPr/>
        </p:nvSpPr>
        <p:spPr>
          <a:xfrm>
            <a:off x="7007225" y="2047821"/>
            <a:ext cx="9626600" cy="8309967"/>
          </a:xfrm>
          <a:prstGeom prst="rect">
            <a:avLst/>
          </a:prstGeom>
          <a:noFill/>
          <a:ln>
            <a:noFill/>
          </a:ln>
        </p:spPr>
        <p:txBody>
          <a:bodyPr spcFirstLastPara="1" wrap="square" lIns="91425" tIns="45700" rIns="91425" bIns="45700" anchor="t" anchorCtr="0">
            <a:spAutoFit/>
          </a:bodyPr>
          <a:lstStyle/>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AI can give you answers, but It can’t make you understand</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Your brain needs exercise too</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You can’t use AI in real-life tests and jobs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Studying builds confidence and growth</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AI can get things wrong(seriously)?</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rgbClr val="000000"/>
              </a:buClr>
              <a:buSzPts val="3800"/>
              <a:buFont typeface="Arial"/>
              <a:buAutoNum type="arabicPeriod"/>
            </a:pPr>
            <a:r>
              <a:rPr lang="en-US" sz="3800" b="0" i="0" u="none" strike="noStrike" cap="none">
                <a:solidFill>
                  <a:schemeClr val="dk1"/>
                </a:solidFill>
                <a:latin typeface="Calibri"/>
                <a:ea typeface="Calibri"/>
                <a:cs typeface="Calibri"/>
                <a:sym typeface="Calibri"/>
              </a:rPr>
              <a:t>So… how should you use AI?</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800"/>
              <a:buFont typeface="Arial"/>
              <a:buNone/>
            </a:pPr>
            <a:r>
              <a:rPr lang="en-US" sz="3800" b="0" i="0" u="none" strike="noStrike" cap="none">
                <a:solidFill>
                  <a:schemeClr val="dk1"/>
                </a:solidFill>
                <a:latin typeface="Calibri"/>
                <a:ea typeface="Calibri"/>
                <a:cs typeface="Calibri"/>
                <a:sym typeface="Calibri"/>
              </a:rPr>
              <a:t>💡 Final reminder: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“Studying isn’t about memorizing boring facts. It’s about becoming someone who can think, question, and create.”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AI is here to help—but your brain?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That’s your real superpower.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0" i="1" u="none" strike="noStrike" cap="none">
                <a:solidFill>
                  <a:schemeClr val="dk1"/>
                </a:solidFill>
                <a:latin typeface="Calibri"/>
                <a:ea typeface="Calibri"/>
                <a:cs typeface="Calibri"/>
                <a:sym typeface="Calibri"/>
              </a:rPr>
              <a:t>🧠💥 Use it. Train it. Trust it.</a:t>
            </a:r>
            <a:endParaRPr sz="1400" b="0" i="0" u="none" strike="noStrike" cap="none">
              <a:solidFill>
                <a:srgbClr val="000000"/>
              </a:solidFill>
              <a:latin typeface="Arial"/>
              <a:ea typeface="Arial"/>
              <a:cs typeface="Arial"/>
              <a:sym typeface="Arial"/>
            </a:endParaRPr>
          </a:p>
        </p:txBody>
      </p:sp>
      <p:pic>
        <p:nvPicPr>
          <p:cNvPr id="505" name="Google Shape;505;p44" descr="A képen szöveg, Emberi arc, rajzfilm, személy látható&#10;&#10;Előfordulhat, hogy az AI által létrehozott tartalom helytelen."/>
          <p:cNvPicPr preferRelativeResize="0"/>
          <p:nvPr/>
        </p:nvPicPr>
        <p:blipFill rotWithShape="1">
          <a:blip r:embed="rId4">
            <a:alphaModFix/>
          </a:blip>
          <a:srcRect/>
          <a:stretch/>
        </p:blipFill>
        <p:spPr>
          <a:xfrm>
            <a:off x="503883" y="1914190"/>
            <a:ext cx="5311140" cy="796671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45"/>
          <p:cNvSpPr txBox="1">
            <a:spLocks noGrp="1"/>
          </p:cNvSpPr>
          <p:nvPr>
            <p:ph type="ctrTitle"/>
          </p:nvPr>
        </p:nvSpPr>
        <p:spPr>
          <a:xfrm>
            <a:off x="2693442" y="356216"/>
            <a:ext cx="14748395"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Key takeaways</a:t>
            </a:r>
            <a:endParaRPr/>
          </a:p>
        </p:txBody>
      </p:sp>
      <p:sp>
        <p:nvSpPr>
          <p:cNvPr id="511" name="Google Shape;511;p45"/>
          <p:cNvSpPr txBox="1">
            <a:spLocks noGrp="1"/>
          </p:cNvSpPr>
          <p:nvPr>
            <p:ph type="subTitle" idx="1"/>
          </p:nvPr>
        </p:nvSpPr>
        <p:spPr>
          <a:xfrm>
            <a:off x="3341930" y="2572511"/>
            <a:ext cx="7715669" cy="7059304"/>
          </a:xfrm>
          <a:prstGeom prst="rect">
            <a:avLst/>
          </a:prstGeom>
          <a:noFill/>
          <a:ln>
            <a:noFill/>
          </a:ln>
        </p:spPr>
        <p:txBody>
          <a:bodyPr spcFirstLastPara="1" wrap="square" lIns="91425" tIns="45700" rIns="91425" bIns="45700" anchor="t" anchorCtr="0">
            <a:noAutofit/>
          </a:bodyPr>
          <a:lstStyle/>
          <a:p>
            <a:pPr marL="25400" lvl="0" indent="0" algn="l" rtl="0">
              <a:lnSpc>
                <a:spcPct val="100000"/>
              </a:lnSpc>
              <a:spcBef>
                <a:spcPts val="640"/>
              </a:spcBef>
              <a:spcAft>
                <a:spcPts val="0"/>
              </a:spcAft>
              <a:buSzPts val="3200"/>
              <a:buNone/>
            </a:pPr>
            <a:r>
              <a:rPr lang="en-US" sz="2800" b="1">
                <a:solidFill>
                  <a:schemeClr val="dk1"/>
                </a:solidFill>
              </a:rPr>
              <a:t>Follow:</a:t>
            </a:r>
            <a:endParaRPr b="1"/>
          </a:p>
          <a:p>
            <a:pPr marL="457200" lvl="0" indent="-355600" algn="l" rtl="0">
              <a:lnSpc>
                <a:spcPct val="100000"/>
              </a:lnSpc>
              <a:spcBef>
                <a:spcPts val="640"/>
              </a:spcBef>
              <a:spcAft>
                <a:spcPts val="0"/>
              </a:spcAft>
              <a:buClr>
                <a:schemeClr val="dk1"/>
              </a:buClr>
              <a:buSzPts val="2000"/>
              <a:buChar char="●"/>
            </a:pPr>
            <a:r>
              <a:rPr lang="en-US" sz="2000">
                <a:solidFill>
                  <a:schemeClr val="dk1"/>
                </a:solidFill>
              </a:rPr>
              <a:t>Stay safe on social media, smart password use</a:t>
            </a:r>
            <a:endParaRPr/>
          </a:p>
          <a:p>
            <a:pPr marL="457200" lvl="0" indent="-355600" algn="l" rtl="0">
              <a:lnSpc>
                <a:spcPct val="100000"/>
              </a:lnSpc>
              <a:spcBef>
                <a:spcPts val="0"/>
              </a:spcBef>
              <a:spcAft>
                <a:spcPts val="0"/>
              </a:spcAft>
              <a:buClr>
                <a:schemeClr val="dk1"/>
              </a:buClr>
              <a:buSzPts val="2000"/>
              <a:buChar char="●"/>
            </a:pPr>
            <a:r>
              <a:rPr lang="en-US" sz="2000">
                <a:solidFill>
                  <a:schemeClr val="dk1"/>
                </a:solidFill>
              </a:rPr>
              <a:t>Follow Netiquette</a:t>
            </a:r>
            <a:endParaRPr/>
          </a:p>
          <a:p>
            <a:pPr marL="25400" lvl="0" indent="0" algn="l" rtl="0">
              <a:lnSpc>
                <a:spcPct val="100000"/>
              </a:lnSpc>
              <a:spcBef>
                <a:spcPts val="640"/>
              </a:spcBef>
              <a:spcAft>
                <a:spcPts val="0"/>
              </a:spcAft>
              <a:buSzPts val="3200"/>
              <a:buNone/>
            </a:pPr>
            <a:r>
              <a:rPr lang="en-US" sz="2800" b="1">
                <a:solidFill>
                  <a:schemeClr val="dk1"/>
                </a:solidFill>
              </a:rPr>
              <a:t>Be aware:</a:t>
            </a:r>
            <a:endParaRPr b="1"/>
          </a:p>
          <a:p>
            <a:pPr marL="457200" lvl="0" indent="-355600" algn="l" rtl="0">
              <a:lnSpc>
                <a:spcPct val="100000"/>
              </a:lnSpc>
              <a:spcBef>
                <a:spcPts val="640"/>
              </a:spcBef>
              <a:spcAft>
                <a:spcPts val="0"/>
              </a:spcAft>
              <a:buClr>
                <a:schemeClr val="dk1"/>
              </a:buClr>
              <a:buSzPts val="2000"/>
              <a:buChar char="●"/>
            </a:pPr>
            <a:r>
              <a:rPr lang="en-US" sz="2000">
                <a:solidFill>
                  <a:schemeClr val="dk1"/>
                </a:solidFill>
              </a:rPr>
              <a:t>Of cybersecurity threats, digital footprints</a:t>
            </a:r>
            <a:endParaRPr/>
          </a:p>
          <a:p>
            <a:pPr marL="457200" lvl="0" indent="-355600" algn="l" rtl="0">
              <a:lnSpc>
                <a:spcPct val="100000"/>
              </a:lnSpc>
              <a:spcBef>
                <a:spcPts val="0"/>
              </a:spcBef>
              <a:spcAft>
                <a:spcPts val="0"/>
              </a:spcAft>
              <a:buClr>
                <a:schemeClr val="dk1"/>
              </a:buClr>
              <a:buSzPts val="2000"/>
              <a:buChar char="●"/>
            </a:pPr>
            <a:r>
              <a:rPr lang="en-US" sz="2000">
                <a:solidFill>
                  <a:schemeClr val="dk1"/>
                </a:solidFill>
              </a:rPr>
              <a:t>How AI can accelerate cybersecurity threats and</a:t>
            </a:r>
            <a:r>
              <a:rPr lang="en-US"/>
              <a:t> </a:t>
            </a:r>
            <a:r>
              <a:rPr lang="en-US" sz="2000">
                <a:solidFill>
                  <a:schemeClr val="dk1"/>
                </a:solidFill>
              </a:rPr>
              <a:t>help spread disinformation </a:t>
            </a:r>
            <a:endParaRPr/>
          </a:p>
          <a:p>
            <a:pPr marL="457200" lvl="0" indent="-355600" algn="l" rtl="0">
              <a:lnSpc>
                <a:spcPct val="100000"/>
              </a:lnSpc>
              <a:spcBef>
                <a:spcPts val="0"/>
              </a:spcBef>
              <a:spcAft>
                <a:spcPts val="0"/>
              </a:spcAft>
              <a:buClr>
                <a:schemeClr val="dk1"/>
              </a:buClr>
              <a:buSzPts val="2000"/>
              <a:buChar char="●"/>
            </a:pPr>
            <a:r>
              <a:rPr lang="en-US" sz="2000">
                <a:solidFill>
                  <a:schemeClr val="dk1"/>
                </a:solidFill>
              </a:rPr>
              <a:t>AI can be awesome and awkward</a:t>
            </a:r>
            <a:endParaRPr/>
          </a:p>
          <a:p>
            <a:pPr marL="457200" lvl="0" indent="-355600" algn="l" rtl="0">
              <a:lnSpc>
                <a:spcPct val="100000"/>
              </a:lnSpc>
              <a:spcBef>
                <a:spcPts val="0"/>
              </a:spcBef>
              <a:spcAft>
                <a:spcPts val="0"/>
              </a:spcAft>
              <a:buClr>
                <a:schemeClr val="dk1"/>
              </a:buClr>
              <a:buSzPts val="2000"/>
              <a:buChar char="●"/>
            </a:pPr>
            <a:r>
              <a:rPr lang="en-US" sz="2000">
                <a:solidFill>
                  <a:schemeClr val="dk1"/>
                </a:solidFill>
              </a:rPr>
              <a:t>How to spot fake news, deepfakes &amp; disinformation </a:t>
            </a:r>
            <a:endParaRPr/>
          </a:p>
          <a:p>
            <a:pPr marL="25400" lvl="0" indent="0" algn="l" rtl="0">
              <a:lnSpc>
                <a:spcPct val="100000"/>
              </a:lnSpc>
              <a:spcBef>
                <a:spcPts val="640"/>
              </a:spcBef>
              <a:spcAft>
                <a:spcPts val="0"/>
              </a:spcAft>
              <a:buSzPts val="3200"/>
              <a:buNone/>
            </a:pPr>
            <a:r>
              <a:rPr lang="en-US" sz="2800" b="1">
                <a:solidFill>
                  <a:schemeClr val="dk1"/>
                </a:solidFill>
              </a:rPr>
              <a:t>Understand:</a:t>
            </a:r>
            <a:endParaRPr b="1"/>
          </a:p>
          <a:p>
            <a:pPr marL="457200" lvl="0" indent="-355600" algn="l" rtl="0">
              <a:lnSpc>
                <a:spcPct val="100000"/>
              </a:lnSpc>
              <a:spcBef>
                <a:spcPts val="640"/>
              </a:spcBef>
              <a:spcAft>
                <a:spcPts val="0"/>
              </a:spcAft>
              <a:buClr>
                <a:schemeClr val="dk1"/>
              </a:buClr>
              <a:buSzPts val="2000"/>
              <a:buChar char="●"/>
            </a:pPr>
            <a:r>
              <a:rPr lang="en-US" sz="2000">
                <a:solidFill>
                  <a:schemeClr val="dk1"/>
                </a:solidFill>
              </a:rPr>
              <a:t>Why AI-generated content needs a label? </a:t>
            </a:r>
            <a:endParaRPr/>
          </a:p>
          <a:p>
            <a:pPr marL="457200" lvl="0" indent="-355600" algn="l" rtl="0">
              <a:lnSpc>
                <a:spcPct val="100000"/>
              </a:lnSpc>
              <a:spcBef>
                <a:spcPts val="0"/>
              </a:spcBef>
              <a:spcAft>
                <a:spcPts val="0"/>
              </a:spcAft>
              <a:buClr>
                <a:schemeClr val="dk1"/>
              </a:buClr>
              <a:buSzPts val="2000"/>
              <a:buChar char="●"/>
            </a:pPr>
            <a:r>
              <a:rPr lang="en-US" sz="2000">
                <a:solidFill>
                  <a:schemeClr val="dk1"/>
                </a:solidFill>
              </a:rPr>
              <a:t>Overusing AI can be dangerous</a:t>
            </a:r>
            <a:endParaRPr/>
          </a:p>
          <a:p>
            <a:pPr marL="457200" lvl="0" indent="-355600" algn="l" rtl="0">
              <a:lnSpc>
                <a:spcPct val="100000"/>
              </a:lnSpc>
              <a:spcBef>
                <a:spcPts val="0"/>
              </a:spcBef>
              <a:spcAft>
                <a:spcPts val="0"/>
              </a:spcAft>
              <a:buClr>
                <a:schemeClr val="dk1"/>
              </a:buClr>
              <a:buSzPts val="2000"/>
              <a:buChar char="●"/>
            </a:pPr>
            <a:r>
              <a:rPr lang="en-US" sz="2000">
                <a:solidFill>
                  <a:schemeClr val="dk1"/>
                </a:solidFill>
              </a:rPr>
              <a:t>Why you still need to Ssudy (even with AI sround)</a:t>
            </a:r>
            <a:endParaRPr/>
          </a:p>
          <a:p>
            <a:pPr marL="25400" lvl="0" indent="0" algn="l" rtl="0">
              <a:lnSpc>
                <a:spcPct val="115000"/>
              </a:lnSpc>
              <a:spcBef>
                <a:spcPts val="600"/>
              </a:spcBef>
              <a:spcAft>
                <a:spcPts val="0"/>
              </a:spcAft>
              <a:buSzPts val="3200"/>
              <a:buNone/>
            </a:pPr>
            <a:endParaRPr sz="2800" b="1" i="1">
              <a:solidFill>
                <a:schemeClr val="dk1"/>
              </a:solidFill>
            </a:endParaRPr>
          </a:p>
          <a:p>
            <a:pPr marL="25400" lvl="0" indent="0" algn="l" rtl="0">
              <a:lnSpc>
                <a:spcPct val="115000"/>
              </a:lnSpc>
              <a:spcBef>
                <a:spcPts val="600"/>
              </a:spcBef>
              <a:spcAft>
                <a:spcPts val="0"/>
              </a:spcAft>
              <a:buSzPts val="3200"/>
              <a:buNone/>
            </a:pPr>
            <a:r>
              <a:rPr lang="en-US" sz="2800" b="1" i="1">
                <a:solidFill>
                  <a:schemeClr val="dk1"/>
                </a:solidFill>
              </a:rPr>
              <a:t>+ Understanding key expressions</a:t>
            </a:r>
            <a:endParaRPr sz="2800" b="1" i="1">
              <a:solidFill>
                <a:schemeClr val="dk1"/>
              </a:solidFill>
            </a:endParaRPr>
          </a:p>
          <a:p>
            <a:pPr marL="482600" lvl="0" indent="-254000" algn="l" rtl="0">
              <a:lnSpc>
                <a:spcPct val="100000"/>
              </a:lnSpc>
              <a:spcBef>
                <a:spcPts val="640"/>
              </a:spcBef>
              <a:spcAft>
                <a:spcPts val="0"/>
              </a:spcAft>
              <a:buSzPts val="3200"/>
              <a:buFont typeface="Arial"/>
              <a:buNone/>
            </a:pPr>
            <a:endParaRPr sz="2800">
              <a:solidFill>
                <a:schemeClr val="dk1"/>
              </a:solidFill>
            </a:endParaRPr>
          </a:p>
          <a:p>
            <a:pPr marL="482600" lvl="0" indent="-254000" algn="l" rtl="0">
              <a:lnSpc>
                <a:spcPct val="100000"/>
              </a:lnSpc>
              <a:spcBef>
                <a:spcPts val="640"/>
              </a:spcBef>
              <a:spcAft>
                <a:spcPts val="0"/>
              </a:spcAft>
              <a:buSzPts val="3200"/>
              <a:buFont typeface="Arial"/>
              <a:buNone/>
            </a:pPr>
            <a:endParaRPr sz="2800">
              <a:solidFill>
                <a:schemeClr val="dk1"/>
              </a:solidFill>
            </a:endParaRPr>
          </a:p>
          <a:p>
            <a:pPr marL="482600" lvl="0" indent="-254000" algn="l" rtl="0">
              <a:lnSpc>
                <a:spcPct val="100000"/>
              </a:lnSpc>
              <a:spcBef>
                <a:spcPts val="640"/>
              </a:spcBef>
              <a:spcAft>
                <a:spcPts val="0"/>
              </a:spcAft>
              <a:buSzPts val="3200"/>
              <a:buFont typeface="Arial"/>
              <a:buNone/>
            </a:pPr>
            <a:endParaRPr sz="2800">
              <a:solidFill>
                <a:schemeClr val="dk1"/>
              </a:solidFill>
            </a:endParaRPr>
          </a:p>
          <a:p>
            <a:pPr marL="482600" lvl="0" indent="-254000" algn="l" rtl="0">
              <a:lnSpc>
                <a:spcPct val="100000"/>
              </a:lnSpc>
              <a:spcBef>
                <a:spcPts val="640"/>
              </a:spcBef>
              <a:spcAft>
                <a:spcPts val="0"/>
              </a:spcAft>
              <a:buSzPts val="3200"/>
              <a:buFont typeface="Arial"/>
              <a:buNone/>
            </a:pPr>
            <a:endParaRPr sz="2800">
              <a:solidFill>
                <a:schemeClr val="dk1"/>
              </a:solidFill>
            </a:endParaRPr>
          </a:p>
          <a:p>
            <a:pPr marL="482600" lvl="0" indent="-254000" algn="l" rtl="0">
              <a:lnSpc>
                <a:spcPct val="100000"/>
              </a:lnSpc>
              <a:spcBef>
                <a:spcPts val="640"/>
              </a:spcBef>
              <a:spcAft>
                <a:spcPts val="0"/>
              </a:spcAft>
              <a:buSzPts val="3200"/>
              <a:buFont typeface="Arial"/>
              <a:buNone/>
            </a:pPr>
            <a:endParaRPr sz="2800">
              <a:solidFill>
                <a:schemeClr val="dk1"/>
              </a:solidFill>
            </a:endParaRPr>
          </a:p>
          <a:p>
            <a:pPr marL="482600" lvl="0" indent="-254000" algn="l" rtl="0">
              <a:lnSpc>
                <a:spcPct val="100000"/>
              </a:lnSpc>
              <a:spcBef>
                <a:spcPts val="640"/>
              </a:spcBef>
              <a:spcAft>
                <a:spcPts val="0"/>
              </a:spcAft>
              <a:buSzPts val="3200"/>
              <a:buFont typeface="Arial"/>
              <a:buNone/>
            </a:pPr>
            <a:endParaRPr sz="2800">
              <a:solidFill>
                <a:schemeClr val="dk1"/>
              </a:solidFill>
            </a:endParaRPr>
          </a:p>
          <a:p>
            <a:pPr marL="482600" lvl="0" indent="-254000" algn="l" rtl="0">
              <a:lnSpc>
                <a:spcPct val="100000"/>
              </a:lnSpc>
              <a:spcBef>
                <a:spcPts val="640"/>
              </a:spcBef>
              <a:spcAft>
                <a:spcPts val="0"/>
              </a:spcAft>
              <a:buSzPts val="3200"/>
              <a:buFont typeface="Arial"/>
              <a:buNone/>
            </a:pPr>
            <a:endParaRPr sz="2800">
              <a:solidFill>
                <a:schemeClr val="dk1"/>
              </a:solidFill>
            </a:endParaRPr>
          </a:p>
          <a:p>
            <a:pPr marL="482600" lvl="0" indent="-254000" algn="l" rtl="0">
              <a:lnSpc>
                <a:spcPct val="100000"/>
              </a:lnSpc>
              <a:spcBef>
                <a:spcPts val="640"/>
              </a:spcBef>
              <a:spcAft>
                <a:spcPts val="0"/>
              </a:spcAft>
              <a:buSzPts val="3200"/>
              <a:buFont typeface="Arial"/>
              <a:buNone/>
            </a:pPr>
            <a:endParaRPr sz="2800">
              <a:solidFill>
                <a:schemeClr val="dk1"/>
              </a:solidFill>
            </a:endParaRPr>
          </a:p>
          <a:p>
            <a:pPr marL="482600" lvl="0" indent="-457200" algn="l" rtl="0">
              <a:lnSpc>
                <a:spcPct val="100000"/>
              </a:lnSpc>
              <a:spcBef>
                <a:spcPts val="640"/>
              </a:spcBef>
              <a:spcAft>
                <a:spcPts val="0"/>
              </a:spcAft>
              <a:buSzPts val="3200"/>
              <a:buFont typeface="Arial"/>
              <a:buChar char="•"/>
            </a:pPr>
            <a:r>
              <a:rPr lang="en-US" sz="2800">
                <a:solidFill>
                  <a:schemeClr val="dk1"/>
                </a:solidFill>
              </a:rPr>
              <a:t>Systematic frameworks (like UNESCO MIL and ACRL) provide essential tools and principles for exploring the complex digital landscape with confidence.</a:t>
            </a:r>
            <a:endParaRPr sz="2800">
              <a:solidFill>
                <a:schemeClr val="dk1"/>
              </a:solidFill>
            </a:endParaRPr>
          </a:p>
        </p:txBody>
      </p:sp>
      <p:sp>
        <p:nvSpPr>
          <p:cNvPr id="512" name="Google Shape;512;p45"/>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513" name="Google Shape;513;p45"/>
          <p:cNvGrpSpPr/>
          <p:nvPr/>
        </p:nvGrpSpPr>
        <p:grpSpPr>
          <a:xfrm>
            <a:off x="790770" y="-112458"/>
            <a:ext cx="1427175" cy="786776"/>
            <a:chOff x="0" y="-38100"/>
            <a:chExt cx="373234" cy="205757"/>
          </a:xfrm>
        </p:grpSpPr>
        <p:sp>
          <p:nvSpPr>
            <p:cNvPr id="514" name="Google Shape;514;p45"/>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15" name="Google Shape;515;p45"/>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16" name="Google Shape;516;p45"/>
          <p:cNvGrpSpPr/>
          <p:nvPr/>
        </p:nvGrpSpPr>
        <p:grpSpPr>
          <a:xfrm>
            <a:off x="0" y="-112458"/>
            <a:ext cx="315272" cy="786776"/>
            <a:chOff x="0" y="-38100"/>
            <a:chExt cx="82450" cy="205757"/>
          </a:xfrm>
        </p:grpSpPr>
        <p:sp>
          <p:nvSpPr>
            <p:cNvPr id="517" name="Google Shape;517;p45"/>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18" name="Google Shape;518;p45"/>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19" name="Google Shape;519;p45"/>
          <p:cNvGrpSpPr/>
          <p:nvPr/>
        </p:nvGrpSpPr>
        <p:grpSpPr>
          <a:xfrm>
            <a:off x="0" y="1116904"/>
            <a:ext cx="503883" cy="1931922"/>
            <a:chOff x="0" y="-38100"/>
            <a:chExt cx="131775" cy="505235"/>
          </a:xfrm>
        </p:grpSpPr>
        <p:sp>
          <p:nvSpPr>
            <p:cNvPr id="520" name="Google Shape;520;p45"/>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21" name="Google Shape;521;p45"/>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pic>
        <p:nvPicPr>
          <p:cNvPr id="522" name="Google Shape;522;p45"/>
          <p:cNvPicPr preferRelativeResize="0"/>
          <p:nvPr/>
        </p:nvPicPr>
        <p:blipFill rotWithShape="1">
          <a:blip r:embed="rId4">
            <a:alphaModFix/>
          </a:blip>
          <a:srcRect/>
          <a:stretch/>
        </p:blipFill>
        <p:spPr>
          <a:xfrm>
            <a:off x="11019411" y="4101050"/>
            <a:ext cx="7268589" cy="434400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47"/>
          <p:cNvSpPr txBox="1">
            <a:spLocks noGrp="1"/>
          </p:cNvSpPr>
          <p:nvPr>
            <p:ph type="ctrTitle"/>
          </p:nvPr>
        </p:nvSpPr>
        <p:spPr>
          <a:xfrm>
            <a:off x="2693442" y="356216"/>
            <a:ext cx="14748395"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Your </a:t>
            </a:r>
            <a:r>
              <a:rPr lang="en-US">
                <a:latin typeface="Bricolage Grotesque"/>
                <a:ea typeface="Bricolage Grotesque"/>
                <a:cs typeface="Bricolage Grotesque"/>
                <a:sym typeface="Bricolage Grotesque"/>
              </a:rPr>
              <a:t>r</a:t>
            </a:r>
            <a:r>
              <a:rPr lang="en-US">
                <a:solidFill>
                  <a:schemeClr val="dk1"/>
                </a:solidFill>
                <a:latin typeface="Bricolage Grotesque"/>
                <a:ea typeface="Bricolage Grotesque"/>
                <a:cs typeface="Bricolage Grotesque"/>
                <a:sym typeface="Bricolage Grotesque"/>
              </a:rPr>
              <a:t>esource </a:t>
            </a:r>
            <a:r>
              <a:rPr lang="en-US">
                <a:latin typeface="Bricolage Grotesque"/>
                <a:ea typeface="Bricolage Grotesque"/>
                <a:cs typeface="Bricolage Grotesque"/>
                <a:sym typeface="Bricolage Grotesque"/>
              </a:rPr>
              <a:t>k</a:t>
            </a:r>
            <a:r>
              <a:rPr lang="en-US">
                <a:solidFill>
                  <a:schemeClr val="dk1"/>
                </a:solidFill>
                <a:latin typeface="Bricolage Grotesque"/>
                <a:ea typeface="Bricolage Grotesque"/>
                <a:cs typeface="Bricolage Grotesque"/>
                <a:sym typeface="Bricolage Grotesque"/>
              </a:rPr>
              <a:t>it</a:t>
            </a:r>
            <a:endParaRPr/>
          </a:p>
        </p:txBody>
      </p:sp>
      <p:sp>
        <p:nvSpPr>
          <p:cNvPr id="541" name="Google Shape;541;p47"/>
          <p:cNvSpPr txBox="1">
            <a:spLocks noGrp="1"/>
          </p:cNvSpPr>
          <p:nvPr>
            <p:ph type="subTitle" idx="1"/>
          </p:nvPr>
        </p:nvSpPr>
        <p:spPr>
          <a:xfrm>
            <a:off x="1013345" y="2589663"/>
            <a:ext cx="16428493" cy="7059304"/>
          </a:xfrm>
          <a:prstGeom prst="rect">
            <a:avLst/>
          </a:prstGeom>
          <a:noFill/>
          <a:ln>
            <a:noFill/>
          </a:ln>
        </p:spPr>
        <p:txBody>
          <a:bodyPr spcFirstLastPara="1" wrap="square" lIns="91425" tIns="45700" rIns="91425" bIns="45700" anchor="t" anchorCtr="0">
            <a:normAutofit/>
          </a:bodyPr>
          <a:lstStyle/>
          <a:p>
            <a:pPr marL="457200" lvl="0" indent="-431800" algn="l" rtl="0">
              <a:lnSpc>
                <a:spcPct val="100000"/>
              </a:lnSpc>
              <a:spcBef>
                <a:spcPts val="640"/>
              </a:spcBef>
              <a:spcAft>
                <a:spcPts val="0"/>
              </a:spcAft>
              <a:buSzPts val="3200"/>
              <a:buNone/>
            </a:pPr>
            <a:r>
              <a:rPr lang="en-US" b="1" dirty="0">
                <a:solidFill>
                  <a:schemeClr val="dk1"/>
                </a:solidFill>
                <a:latin typeface="Bricolage Grotesque"/>
                <a:ea typeface="Bricolage Grotesque"/>
                <a:cs typeface="Bricolage Grotesque"/>
                <a:sym typeface="Bricolage Grotesque"/>
              </a:rPr>
              <a:t>Key tools and resources:</a:t>
            </a:r>
            <a:endParaRPr dirty="0"/>
          </a:p>
          <a:p>
            <a:pPr marL="457200" lvl="0" indent="-431800" algn="l" rtl="0">
              <a:lnSpc>
                <a:spcPct val="100000"/>
              </a:lnSpc>
              <a:spcBef>
                <a:spcPts val="640"/>
              </a:spcBef>
              <a:spcAft>
                <a:spcPts val="0"/>
              </a:spcAft>
              <a:buSzPts val="3200"/>
              <a:buNone/>
            </a:pPr>
            <a:endParaRPr dirty="0">
              <a:solidFill>
                <a:schemeClr val="dk1"/>
              </a:solidFill>
              <a:latin typeface="Bricolage Grotesque"/>
              <a:ea typeface="Bricolage Grotesque"/>
              <a:cs typeface="Bricolage Grotesque"/>
              <a:sym typeface="Bricolage Grotesque"/>
            </a:endParaRPr>
          </a:p>
        </p:txBody>
      </p:sp>
      <p:sp>
        <p:nvSpPr>
          <p:cNvPr id="542" name="Google Shape;542;p47"/>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543" name="Google Shape;543;p47"/>
          <p:cNvGrpSpPr/>
          <p:nvPr/>
        </p:nvGrpSpPr>
        <p:grpSpPr>
          <a:xfrm>
            <a:off x="790770" y="-112458"/>
            <a:ext cx="1427175" cy="786776"/>
            <a:chOff x="0" y="-38100"/>
            <a:chExt cx="373234" cy="205757"/>
          </a:xfrm>
        </p:grpSpPr>
        <p:sp>
          <p:nvSpPr>
            <p:cNvPr id="544" name="Google Shape;544;p47"/>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274"/>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45" name="Google Shape;545;p47"/>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46" name="Google Shape;546;p47"/>
          <p:cNvGrpSpPr/>
          <p:nvPr/>
        </p:nvGrpSpPr>
        <p:grpSpPr>
          <a:xfrm>
            <a:off x="0" y="-112458"/>
            <a:ext cx="315272" cy="786776"/>
            <a:chOff x="0" y="-38100"/>
            <a:chExt cx="82450" cy="205757"/>
          </a:xfrm>
        </p:grpSpPr>
        <p:sp>
          <p:nvSpPr>
            <p:cNvPr id="547" name="Google Shape;547;p47"/>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274"/>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48" name="Google Shape;548;p47"/>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49" name="Google Shape;549;p47"/>
          <p:cNvGrpSpPr/>
          <p:nvPr/>
        </p:nvGrpSpPr>
        <p:grpSpPr>
          <a:xfrm>
            <a:off x="0" y="1116904"/>
            <a:ext cx="503883" cy="1931922"/>
            <a:chOff x="0" y="-38100"/>
            <a:chExt cx="131775" cy="505235"/>
          </a:xfrm>
        </p:grpSpPr>
        <p:sp>
          <p:nvSpPr>
            <p:cNvPr id="550" name="Google Shape;550;p47"/>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274"/>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51" name="Google Shape;551;p47"/>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52" name="Google Shape;552;p47"/>
          <p:cNvGrpSpPr/>
          <p:nvPr/>
        </p:nvGrpSpPr>
        <p:grpSpPr>
          <a:xfrm>
            <a:off x="4391891" y="3549072"/>
            <a:ext cx="10861963" cy="5969000"/>
            <a:chOff x="0" y="0"/>
            <a:chExt cx="10861963" cy="5969000"/>
          </a:xfrm>
        </p:grpSpPr>
        <p:sp>
          <p:nvSpPr>
            <p:cNvPr id="553" name="Google Shape;553;p47"/>
            <p:cNvSpPr/>
            <p:nvPr/>
          </p:nvSpPr>
          <p:spPr>
            <a:xfrm>
              <a:off x="0" y="0"/>
              <a:ext cx="10861963" cy="1865312"/>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47"/>
            <p:cNvSpPr txBox="1"/>
            <p:nvPr/>
          </p:nvSpPr>
          <p:spPr>
            <a:xfrm>
              <a:off x="2358924" y="0"/>
              <a:ext cx="8503039" cy="1865312"/>
            </a:xfrm>
            <a:prstGeom prst="rect">
              <a:avLst/>
            </a:prstGeom>
            <a:noFill/>
            <a:ln>
              <a:noFill/>
            </a:ln>
          </p:spPr>
          <p:txBody>
            <a:bodyPr spcFirstLastPara="1" wrap="square" lIns="137150" tIns="137150" rIns="137150" bIns="13715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en-US" sz="3600" b="0" i="0" u="none" strike="noStrike" cap="none" dirty="0">
                  <a:solidFill>
                    <a:schemeClr val="dk1"/>
                  </a:solidFill>
                  <a:latin typeface="Bricolage Grotesque"/>
                  <a:ea typeface="Bricolage Grotesque"/>
                  <a:cs typeface="Bricolage Grotesque"/>
                  <a:sym typeface="Bricolage Grotesque"/>
                </a:rPr>
                <a:t>Fact-checking websites:</a:t>
              </a:r>
              <a:endParaRPr sz="3600" b="0" i="0" u="none" strike="noStrike" cap="none" dirty="0">
                <a:solidFill>
                  <a:schemeClr val="lt1"/>
                </a:solidFill>
                <a:latin typeface="Arial"/>
                <a:ea typeface="Arial"/>
                <a:cs typeface="Arial"/>
                <a:sym typeface="Arial"/>
              </a:endParaRPr>
            </a:p>
            <a:p>
              <a:pPr marL="285750" marR="0" lvl="1" indent="-285750" algn="l" rtl="0">
                <a:lnSpc>
                  <a:spcPct val="90000"/>
                </a:lnSpc>
                <a:spcBef>
                  <a:spcPts val="1260"/>
                </a:spcBef>
                <a:spcAft>
                  <a:spcPts val="0"/>
                </a:spcAft>
                <a:buClr>
                  <a:srgbClr val="000000"/>
                </a:buClr>
                <a:buSzPts val="2800"/>
                <a:buFont typeface="Arial"/>
                <a:buChar char="•"/>
              </a:pPr>
              <a:r>
                <a:rPr lang="en-US" sz="2800" dirty="0">
                  <a:solidFill>
                    <a:schemeClr val="dk1"/>
                  </a:solidFill>
                  <a:latin typeface="Bricolage Grotesque"/>
                  <a:ea typeface="Bricolage Grotesque"/>
                  <a:cs typeface="Bricolage Grotesque"/>
                  <a:sym typeface="Bricolage Grotesque"/>
                  <a:hlinkClick r:id="rId4"/>
                </a:rPr>
                <a:t>FactCheck.org</a:t>
              </a:r>
              <a:r>
                <a:rPr lang="en-US" sz="2800" dirty="0">
                  <a:solidFill>
                    <a:schemeClr val="dk1"/>
                  </a:solidFill>
                  <a:latin typeface="Bricolage Grotesque"/>
                  <a:ea typeface="Bricolage Grotesque"/>
                  <a:cs typeface="Bricolage Grotesque"/>
                  <a:sym typeface="Bricolage Grotesque"/>
                </a:rPr>
                <a:t>, </a:t>
              </a:r>
              <a:r>
                <a:rPr lang="en-US" sz="2800" dirty="0">
                  <a:solidFill>
                    <a:schemeClr val="dk1"/>
                  </a:solidFill>
                  <a:latin typeface="Bricolage Grotesque"/>
                  <a:ea typeface="Bricolage Grotesque"/>
                  <a:cs typeface="Bricolage Grotesque"/>
                  <a:sym typeface="Bricolage Grotesque"/>
                  <a:hlinkClick r:id="rId5"/>
                </a:rPr>
                <a:t>Snopes</a:t>
              </a:r>
              <a:r>
                <a:rPr lang="en-US" sz="2800" dirty="0">
                  <a:solidFill>
                    <a:schemeClr val="dk1"/>
                  </a:solidFill>
                  <a:latin typeface="Bricolage Grotesque"/>
                  <a:ea typeface="Bricolage Grotesque"/>
                  <a:cs typeface="Bricolage Grotesque"/>
                  <a:sym typeface="Bricolage Grotesque"/>
                </a:rPr>
                <a:t>,  </a:t>
              </a:r>
              <a:r>
                <a:rPr lang="en-US" sz="2800" dirty="0">
                  <a:solidFill>
                    <a:schemeClr val="dk1"/>
                  </a:solidFill>
                  <a:latin typeface="Bricolage Grotesque"/>
                  <a:ea typeface="Bricolage Grotesque"/>
                  <a:cs typeface="Bricolage Grotesque"/>
                  <a:sym typeface="Bricolage Grotesque"/>
                  <a:hlinkClick r:id="rId6"/>
                </a:rPr>
                <a:t>PolitiFact</a:t>
              </a:r>
              <a:r>
                <a:rPr lang="en-US" sz="2800" dirty="0">
                  <a:solidFill>
                    <a:schemeClr val="dk1"/>
                  </a:solidFill>
                  <a:latin typeface="Bricolage Grotesque"/>
                  <a:ea typeface="Bricolage Grotesque"/>
                  <a:cs typeface="Bricolage Grotesque"/>
                  <a:sym typeface="Bricolage Grotesque"/>
                </a:rPr>
                <a:t>, </a:t>
              </a:r>
              <a:r>
                <a:rPr lang="en-US" sz="2800" dirty="0">
                  <a:solidFill>
                    <a:schemeClr val="dk1"/>
                  </a:solidFill>
                  <a:latin typeface="Bricolage Grotesque"/>
                  <a:ea typeface="Bricolage Grotesque"/>
                  <a:cs typeface="Bricolage Grotesque"/>
                  <a:sym typeface="Bricolage Grotesque"/>
                  <a:hlinkClick r:id="rId7"/>
                </a:rPr>
                <a:t>Originality.AI</a:t>
              </a:r>
              <a:endParaRPr sz="2800" b="0" i="0" u="none" strike="noStrike" cap="none" dirty="0">
                <a:solidFill>
                  <a:schemeClr val="lt1"/>
                </a:solidFill>
                <a:latin typeface="Arial"/>
                <a:ea typeface="Arial"/>
                <a:cs typeface="Arial"/>
                <a:sym typeface="Arial"/>
              </a:endParaRPr>
            </a:p>
          </p:txBody>
        </p:sp>
        <p:sp>
          <p:nvSpPr>
            <p:cNvPr id="555" name="Google Shape;555;p47"/>
            <p:cNvSpPr/>
            <p:nvPr/>
          </p:nvSpPr>
          <p:spPr>
            <a:xfrm>
              <a:off x="186531" y="186531"/>
              <a:ext cx="2172392" cy="1492250"/>
            </a:xfrm>
            <a:prstGeom prst="roundRect">
              <a:avLst>
                <a:gd name="adj" fmla="val 10000"/>
              </a:avLst>
            </a:prstGeom>
            <a:blipFill rotWithShape="1">
              <a:blip r:embed="rId8">
                <a:alphaModFix/>
              </a:blip>
              <a:stretch>
                <a:fillRect l="-15999" r="-15998"/>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47"/>
            <p:cNvSpPr/>
            <p:nvPr/>
          </p:nvSpPr>
          <p:spPr>
            <a:xfrm>
              <a:off x="0" y="2051844"/>
              <a:ext cx="10861963" cy="1865312"/>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47"/>
            <p:cNvSpPr txBox="1"/>
            <p:nvPr/>
          </p:nvSpPr>
          <p:spPr>
            <a:xfrm>
              <a:off x="2358924" y="2051844"/>
              <a:ext cx="8503039" cy="1865312"/>
            </a:xfrm>
            <a:prstGeom prst="rect">
              <a:avLst/>
            </a:prstGeom>
            <a:noFill/>
            <a:ln>
              <a:noFill/>
            </a:ln>
          </p:spPr>
          <p:txBody>
            <a:bodyPr spcFirstLastPara="1" wrap="square" lIns="137150" tIns="137150" rIns="137150" bIns="13715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en-US" sz="3600" b="0" i="0" u="none" strike="noStrike" cap="none" dirty="0">
                  <a:solidFill>
                    <a:schemeClr val="dk1"/>
                  </a:solidFill>
                  <a:latin typeface="Bricolage Grotesque"/>
                  <a:ea typeface="Bricolage Grotesque"/>
                  <a:cs typeface="Bricolage Grotesque"/>
                  <a:sym typeface="Bricolage Grotesque"/>
                </a:rPr>
                <a:t>Media literacy resources:</a:t>
              </a:r>
              <a:endParaRPr sz="3600" b="0" i="0" u="none" strike="noStrike" cap="none" dirty="0">
                <a:solidFill>
                  <a:schemeClr val="dk1"/>
                </a:solidFill>
                <a:latin typeface="Bricolage Grotesque"/>
                <a:ea typeface="Bricolage Grotesque"/>
                <a:cs typeface="Bricolage Grotesque"/>
                <a:sym typeface="Bricolage Grotesque"/>
              </a:endParaRPr>
            </a:p>
            <a:p>
              <a:pPr marL="285750" marR="0" lvl="1" indent="-285750" algn="l" rtl="0">
                <a:lnSpc>
                  <a:spcPct val="90000"/>
                </a:lnSpc>
                <a:spcBef>
                  <a:spcPts val="1260"/>
                </a:spcBef>
                <a:spcAft>
                  <a:spcPts val="0"/>
                </a:spcAft>
                <a:buClr>
                  <a:srgbClr val="000000"/>
                </a:buClr>
                <a:buSzPts val="2800"/>
                <a:buFont typeface="Arial"/>
                <a:buChar char="•"/>
              </a:pPr>
              <a:r>
                <a:rPr lang="en-US" sz="2800" dirty="0">
                  <a:solidFill>
                    <a:schemeClr val="dk1"/>
                  </a:solidFill>
                  <a:latin typeface="Bricolage Grotesque"/>
                  <a:ea typeface="Bricolage Grotesque"/>
                  <a:cs typeface="Bricolage Grotesque"/>
                  <a:sym typeface="Bricolage Grotesque"/>
                  <a:hlinkClick r:id="rId9"/>
                </a:rPr>
                <a:t>MediaWise</a:t>
              </a:r>
              <a:r>
                <a:rPr lang="en-US" sz="2800" dirty="0">
                  <a:solidFill>
                    <a:schemeClr val="dk1"/>
                  </a:solidFill>
                  <a:latin typeface="Bricolage Grotesque"/>
                  <a:ea typeface="Bricolage Grotesque"/>
                  <a:cs typeface="Bricolage Grotesque"/>
                  <a:sym typeface="Bricolage Grotesque"/>
                </a:rPr>
                <a:t>, </a:t>
              </a:r>
              <a:r>
                <a:rPr lang="en-US" sz="2800" dirty="0">
                  <a:solidFill>
                    <a:schemeClr val="dk1"/>
                  </a:solidFill>
                  <a:latin typeface="Bricolage Grotesque"/>
                  <a:ea typeface="Bricolage Grotesque"/>
                  <a:cs typeface="Bricolage Grotesque"/>
                  <a:sym typeface="Bricolage Grotesque"/>
                  <a:hlinkClick r:id="rId10"/>
                </a:rPr>
                <a:t>News Literacy Project</a:t>
              </a:r>
              <a:r>
                <a:rPr lang="en-US" sz="2800" dirty="0">
                  <a:solidFill>
                    <a:schemeClr val="dk1"/>
                  </a:solidFill>
                  <a:latin typeface="Bricolage Grotesque"/>
                  <a:ea typeface="Bricolage Grotesque"/>
                  <a:cs typeface="Bricolage Grotesque"/>
                  <a:sym typeface="Bricolage Grotesque"/>
                </a:rPr>
                <a:t>, </a:t>
              </a:r>
              <a:r>
                <a:rPr lang="en-US" sz="2800" dirty="0">
                  <a:solidFill>
                    <a:schemeClr val="dk1"/>
                  </a:solidFill>
                  <a:latin typeface="Bricolage Grotesque"/>
                  <a:ea typeface="Bricolage Grotesque"/>
                  <a:cs typeface="Bricolage Grotesque"/>
                  <a:sym typeface="Bricolage Grotesque"/>
                  <a:hlinkClick r:id="rId11"/>
                </a:rPr>
                <a:t>HiveAI-DeepfakeDetection</a:t>
              </a:r>
              <a:r>
                <a:rPr lang="en-US" sz="2800" dirty="0">
                  <a:solidFill>
                    <a:schemeClr val="dk1"/>
                  </a:solidFill>
                  <a:latin typeface="Bricolage Grotesque"/>
                  <a:ea typeface="Bricolage Grotesque"/>
                  <a:cs typeface="Bricolage Grotesque"/>
                  <a:sym typeface="Bricolage Grotesque"/>
                </a:rPr>
                <a:t>, </a:t>
              </a:r>
              <a:r>
                <a:rPr lang="en-US" sz="2800" dirty="0">
                  <a:solidFill>
                    <a:schemeClr val="dk1"/>
                  </a:solidFill>
                  <a:latin typeface="Bricolage Grotesque"/>
                  <a:ea typeface="Bricolage Grotesque"/>
                  <a:cs typeface="Bricolage Grotesque"/>
                  <a:sym typeface="Bricolage Grotesque"/>
                  <a:hlinkClick r:id="rId12"/>
                </a:rPr>
                <a:t>Sensity.AI</a:t>
              </a:r>
              <a:endParaRPr dirty="0"/>
            </a:p>
          </p:txBody>
        </p:sp>
        <p:sp>
          <p:nvSpPr>
            <p:cNvPr id="558" name="Google Shape;558;p47"/>
            <p:cNvSpPr/>
            <p:nvPr/>
          </p:nvSpPr>
          <p:spPr>
            <a:xfrm>
              <a:off x="186531" y="2238375"/>
              <a:ext cx="2172392" cy="1492250"/>
            </a:xfrm>
            <a:prstGeom prst="roundRect">
              <a:avLst>
                <a:gd name="adj" fmla="val 10000"/>
              </a:avLst>
            </a:prstGeom>
            <a:blipFill rotWithShape="1">
              <a:blip r:embed="rId13">
                <a:alphaModFix/>
              </a:blip>
              <a:stretch>
                <a:fillRect l="-9999" r="-9999"/>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47"/>
            <p:cNvSpPr/>
            <p:nvPr/>
          </p:nvSpPr>
          <p:spPr>
            <a:xfrm>
              <a:off x="0" y="4103688"/>
              <a:ext cx="10861963" cy="1865312"/>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47"/>
            <p:cNvSpPr txBox="1"/>
            <p:nvPr/>
          </p:nvSpPr>
          <p:spPr>
            <a:xfrm>
              <a:off x="2358924" y="4103688"/>
              <a:ext cx="8503039" cy="1865312"/>
            </a:xfrm>
            <a:prstGeom prst="rect">
              <a:avLst/>
            </a:prstGeom>
            <a:noFill/>
            <a:ln>
              <a:noFill/>
            </a:ln>
          </p:spPr>
          <p:txBody>
            <a:bodyPr spcFirstLastPara="1" wrap="square" lIns="137150" tIns="137150" rIns="137150" bIns="13715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en-US" sz="3600" b="0" i="0" u="none" strike="noStrike" cap="none" dirty="0">
                  <a:solidFill>
                    <a:schemeClr val="dk1"/>
                  </a:solidFill>
                  <a:latin typeface="Bricolage Grotesque"/>
                  <a:ea typeface="Bricolage Grotesque"/>
                  <a:cs typeface="Bricolage Grotesque"/>
                  <a:sym typeface="Bricolage Grotesque"/>
                </a:rPr>
                <a:t>AI verification tools:</a:t>
              </a:r>
              <a:endParaRPr dirty="0"/>
            </a:p>
            <a:p>
              <a:pPr marL="285750" lvl="1" indent="-285750">
                <a:lnSpc>
                  <a:spcPct val="90000"/>
                </a:lnSpc>
                <a:spcBef>
                  <a:spcPts val="1260"/>
                </a:spcBef>
                <a:buSzPts val="2800"/>
                <a:buFont typeface="Arial"/>
                <a:buChar char="•"/>
              </a:pPr>
              <a:r>
                <a:rPr lang="en-US" sz="2800" b="0" i="0" u="none" strike="noStrike" cap="none" dirty="0">
                  <a:solidFill>
                    <a:schemeClr val="dk1"/>
                  </a:solidFill>
                  <a:latin typeface="Bricolage Grotesque"/>
                  <a:ea typeface="Bricolage Grotesque"/>
                  <a:cs typeface="Bricolage Grotesque"/>
                  <a:sym typeface="Bricolage Grotesque"/>
                  <a:hlinkClick r:id="rId14"/>
                </a:rPr>
                <a:t>OpenAIDetector</a:t>
              </a:r>
              <a:r>
                <a:rPr lang="en-US" sz="2800" b="0" i="0" u="none" strike="noStrike" cap="none" dirty="0">
                  <a:solidFill>
                    <a:schemeClr val="dk1"/>
                  </a:solidFill>
                  <a:latin typeface="Bricolage Grotesque"/>
                  <a:ea typeface="Bricolage Grotesque"/>
                  <a:cs typeface="Bricolage Grotesque"/>
                  <a:sym typeface="Bricolage Grotesque"/>
                </a:rPr>
                <a:t>, </a:t>
              </a:r>
              <a:r>
                <a:rPr lang="en-US" sz="2800" dirty="0">
                  <a:solidFill>
                    <a:schemeClr val="dk1"/>
                  </a:solidFill>
                  <a:latin typeface="Bricolage Grotesque"/>
                  <a:ea typeface="Bricolage Grotesque"/>
                  <a:cs typeface="Bricolage Grotesque"/>
                  <a:sym typeface="Bricolage Grotesque"/>
                  <a:hlinkClick r:id="rId15"/>
                </a:rPr>
                <a:t>Detecting.AI</a:t>
              </a:r>
              <a:r>
                <a:rPr lang="en-US" sz="2800" dirty="0">
                  <a:solidFill>
                    <a:schemeClr val="dk1"/>
                  </a:solidFill>
                  <a:latin typeface="Bricolage Grotesque"/>
                  <a:ea typeface="Bricolage Grotesque"/>
                  <a:cs typeface="Bricolage Grotesque"/>
                  <a:sym typeface="Bricolage Grotesque"/>
                </a:rPr>
                <a:t>, </a:t>
              </a:r>
              <a:r>
                <a:rPr lang="en-US" sz="2800" dirty="0">
                  <a:solidFill>
                    <a:schemeClr val="dk1"/>
                  </a:solidFill>
                  <a:latin typeface="Bricolage Grotesque"/>
                  <a:ea typeface="Bricolage Grotesque"/>
                  <a:cs typeface="Bricolage Grotesque"/>
                  <a:sym typeface="Bricolage Grotesque"/>
                  <a:hlinkClick r:id="rId16"/>
                </a:rPr>
                <a:t>GoogleReverseImageSearch</a:t>
              </a:r>
              <a:endParaRPr dirty="0"/>
            </a:p>
          </p:txBody>
        </p:sp>
        <p:sp>
          <p:nvSpPr>
            <p:cNvPr id="561" name="Google Shape;561;p47"/>
            <p:cNvSpPr/>
            <p:nvPr/>
          </p:nvSpPr>
          <p:spPr>
            <a:xfrm>
              <a:off x="186531" y="4290219"/>
              <a:ext cx="2172392" cy="1492250"/>
            </a:xfrm>
            <a:prstGeom prst="roundRect">
              <a:avLst>
                <a:gd name="adj" fmla="val 10000"/>
              </a:avLst>
            </a:prstGeom>
            <a:blipFill rotWithShape="1">
              <a:blip r:embed="rId17">
                <a:alphaModFix/>
              </a:blip>
              <a:stretch>
                <a:fillRect t="-22999" b="-22999"/>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47"/>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54" name="Google Shape;554;p47"/>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55" name="Google Shape;555;p47"/>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556" name="Google Shape;556;p47"/>
          <p:cNvGrpSpPr/>
          <p:nvPr/>
        </p:nvGrpSpPr>
        <p:grpSpPr>
          <a:xfrm>
            <a:off x="6111849" y="2794410"/>
            <a:ext cx="7685891" cy="2168895"/>
            <a:chOff x="0" y="-47625"/>
            <a:chExt cx="1484188" cy="418826"/>
          </a:xfrm>
        </p:grpSpPr>
        <p:sp>
          <p:nvSpPr>
            <p:cNvPr id="557" name="Google Shape;557;p47"/>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58" name="Google Shape;558;p47"/>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59" name="Google Shape;559;p47"/>
          <p:cNvGrpSpPr/>
          <p:nvPr/>
        </p:nvGrpSpPr>
        <p:grpSpPr>
          <a:xfrm>
            <a:off x="-696258" y="-1193133"/>
            <a:ext cx="7178388" cy="12095887"/>
            <a:chOff x="0" y="-57150"/>
            <a:chExt cx="1890604" cy="3185748"/>
          </a:xfrm>
        </p:grpSpPr>
        <p:sp>
          <p:nvSpPr>
            <p:cNvPr id="560" name="Google Shape;560;p47"/>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61" name="Google Shape;561;p47"/>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562" name="Google Shape;562;p47"/>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63" name="Google Shape;563;p47"/>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38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64" name="Google Shape;564;p47"/>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Clr>
                <a:srgbClr val="000000"/>
              </a:buClr>
              <a:buSzPts val="1178"/>
              <a:buFont typeface="Arial"/>
              <a:buNone/>
            </a:pPr>
            <a:r>
              <a:rPr lang="en-US" sz="1178" b="0" i="0" u="none" strike="noStrike" cap="non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400" b="0" i="0" u="none" strike="noStrike" cap="none">
              <a:solidFill>
                <a:srgbClr val="000000"/>
              </a:solidFill>
              <a:latin typeface="Arial"/>
              <a:ea typeface="Arial"/>
              <a:cs typeface="Arial"/>
              <a:sym typeface="Arial"/>
            </a:endParaRPr>
          </a:p>
        </p:txBody>
      </p:sp>
      <p:sp>
        <p:nvSpPr>
          <p:cNvPr id="565" name="Google Shape;565;p47"/>
          <p:cNvSpPr txBox="1"/>
          <p:nvPr/>
        </p:nvSpPr>
        <p:spPr>
          <a:xfrm>
            <a:off x="-1725735" y="6821207"/>
            <a:ext cx="5508900" cy="202500"/>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Clr>
                <a:srgbClr val="000000"/>
              </a:buClr>
              <a:buSzPts val="37888"/>
              <a:buFont typeface="Arial"/>
              <a:buNone/>
            </a:pPr>
            <a:endParaRPr sz="1400" b="0" i="0" u="none" strike="noStrike" cap="none">
              <a:solidFill>
                <a:srgbClr val="000000"/>
              </a:solidFill>
              <a:latin typeface="Arial"/>
              <a:ea typeface="Arial"/>
              <a:cs typeface="Arial"/>
              <a:sym typeface="Arial"/>
            </a:endParaRPr>
          </a:p>
        </p:txBody>
      </p:sp>
      <p:sp>
        <p:nvSpPr>
          <p:cNvPr id="566" name="Google Shape;566;p47"/>
          <p:cNvSpPr txBox="1"/>
          <p:nvPr/>
        </p:nvSpPr>
        <p:spPr>
          <a:xfrm>
            <a:off x="4759921" y="3423551"/>
            <a:ext cx="9760500" cy="115740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Clr>
                <a:srgbClr val="000000"/>
              </a:buClr>
              <a:buSzPts val="8000"/>
              <a:buFont typeface="Arial"/>
              <a:buNone/>
            </a:pPr>
            <a:r>
              <a:rPr lang="en-US" sz="8000" b="1" i="0" u="none" strike="noStrike" cap="none">
                <a:solidFill>
                  <a:srgbClr val="343434"/>
                </a:solidFill>
                <a:latin typeface="Arial"/>
                <a:ea typeface="Arial"/>
                <a:cs typeface="Arial"/>
                <a:sym typeface="Arial"/>
              </a:rPr>
              <a:t>Exit assessment</a:t>
            </a:r>
            <a:endParaRPr sz="105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g363bf5f5cbe_0_18"/>
          <p:cNvSpPr txBox="1">
            <a:spLocks noGrp="1"/>
          </p:cNvSpPr>
          <p:nvPr>
            <p:ph type="ctrTitle"/>
          </p:nvPr>
        </p:nvSpPr>
        <p:spPr>
          <a:xfrm>
            <a:off x="2693443" y="505258"/>
            <a:ext cx="14748300" cy="1470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10-min Exit assessment &amp; reflection</a:t>
            </a:r>
            <a:endParaRPr b="1"/>
          </a:p>
        </p:txBody>
      </p:sp>
      <p:sp>
        <p:nvSpPr>
          <p:cNvPr id="572" name="Google Shape;572;g363bf5f5cbe_0_18"/>
          <p:cNvSpPr txBox="1">
            <a:spLocks noGrp="1"/>
          </p:cNvSpPr>
          <p:nvPr>
            <p:ph type="subTitle" idx="1"/>
          </p:nvPr>
        </p:nvSpPr>
        <p:spPr>
          <a:xfrm>
            <a:off x="1013345" y="2589663"/>
            <a:ext cx="8496300" cy="7059300"/>
          </a:xfrm>
          <a:prstGeom prst="rect">
            <a:avLst/>
          </a:prstGeom>
          <a:noFill/>
          <a:ln>
            <a:noFill/>
          </a:ln>
        </p:spPr>
        <p:txBody>
          <a:bodyPr spcFirstLastPara="1" wrap="square" lIns="91425" tIns="45700" rIns="91425" bIns="45700" anchor="t" anchorCtr="0">
            <a:normAutofit/>
          </a:bodyPr>
          <a:lstStyle/>
          <a:p>
            <a:pPr marL="914400" lvl="1" indent="-406400" algn="ctr" rtl="0">
              <a:lnSpc>
                <a:spcPct val="100000"/>
              </a:lnSpc>
              <a:spcBef>
                <a:spcPts val="560"/>
              </a:spcBef>
              <a:spcAft>
                <a:spcPts val="0"/>
              </a:spcAft>
              <a:buSzPts val="3027"/>
              <a:buNone/>
            </a:pPr>
            <a:endParaRPr sz="3200" b="1">
              <a:solidFill>
                <a:schemeClr val="dk1"/>
              </a:solidFill>
            </a:endParaRPr>
          </a:p>
          <a:p>
            <a:pPr marL="914400" lvl="1" indent="-406400" algn="ctr" rtl="0">
              <a:lnSpc>
                <a:spcPct val="100000"/>
              </a:lnSpc>
              <a:spcBef>
                <a:spcPts val="560"/>
              </a:spcBef>
              <a:spcAft>
                <a:spcPts val="0"/>
              </a:spcAft>
              <a:buSzPts val="3027"/>
              <a:buNone/>
            </a:pPr>
            <a:endParaRPr sz="3200" b="1">
              <a:solidFill>
                <a:schemeClr val="dk1"/>
              </a:solidFill>
            </a:endParaRPr>
          </a:p>
          <a:p>
            <a:pPr marL="0" lvl="1" indent="0" algn="l" rtl="0">
              <a:lnSpc>
                <a:spcPct val="100000"/>
              </a:lnSpc>
              <a:spcBef>
                <a:spcPts val="560"/>
              </a:spcBef>
              <a:spcAft>
                <a:spcPts val="0"/>
              </a:spcAft>
              <a:buSzPts val="3027"/>
              <a:buNone/>
            </a:pPr>
            <a:r>
              <a:rPr lang="en-US" sz="4000" b="1">
                <a:solidFill>
                  <a:schemeClr val="dk1"/>
                </a:solidFill>
              </a:rPr>
              <a:t>Post-test for parents</a:t>
            </a:r>
            <a:endParaRPr sz="4000" b="1">
              <a:solidFill>
                <a:schemeClr val="dk1"/>
              </a:solidFill>
            </a:endParaRPr>
          </a:p>
          <a:p>
            <a:pPr marL="482600" lvl="0" indent="-254000" algn="l" rtl="0">
              <a:lnSpc>
                <a:spcPct val="100000"/>
              </a:lnSpc>
              <a:spcBef>
                <a:spcPts val="640"/>
              </a:spcBef>
              <a:spcAft>
                <a:spcPts val="0"/>
              </a:spcAft>
              <a:buSzPts val="3459"/>
              <a:buFont typeface="Arial"/>
              <a:buNone/>
            </a:pPr>
            <a:endParaRPr>
              <a:solidFill>
                <a:schemeClr val="dk1"/>
              </a:solidFill>
            </a:endParaRPr>
          </a:p>
          <a:p>
            <a:pPr marL="482600" lvl="0" indent="-254000" algn="l" rtl="0">
              <a:lnSpc>
                <a:spcPct val="100000"/>
              </a:lnSpc>
              <a:spcBef>
                <a:spcPts val="640"/>
              </a:spcBef>
              <a:spcAft>
                <a:spcPts val="0"/>
              </a:spcAft>
              <a:buSzPts val="3459"/>
              <a:buFont typeface="Arial"/>
              <a:buNone/>
            </a:pPr>
            <a:endParaRPr>
              <a:solidFill>
                <a:schemeClr val="dk1"/>
              </a:solidFill>
            </a:endParaRPr>
          </a:p>
          <a:p>
            <a:pPr marL="482600" lvl="0" indent="-254000" algn="l" rtl="0">
              <a:lnSpc>
                <a:spcPct val="100000"/>
              </a:lnSpc>
              <a:spcBef>
                <a:spcPts val="640"/>
              </a:spcBef>
              <a:spcAft>
                <a:spcPts val="0"/>
              </a:spcAft>
              <a:buSzPts val="3459"/>
              <a:buFont typeface="Arial"/>
              <a:buNone/>
            </a:pPr>
            <a:endParaRPr>
              <a:solidFill>
                <a:schemeClr val="dk1"/>
              </a:solidFill>
            </a:endParaRPr>
          </a:p>
          <a:p>
            <a:pPr marL="482600" lvl="0" indent="-254000" algn="l" rtl="0">
              <a:lnSpc>
                <a:spcPct val="100000"/>
              </a:lnSpc>
              <a:spcBef>
                <a:spcPts val="640"/>
              </a:spcBef>
              <a:spcAft>
                <a:spcPts val="0"/>
              </a:spcAft>
              <a:buSzPts val="3459"/>
              <a:buFont typeface="Arial"/>
              <a:buNone/>
            </a:pPr>
            <a:endParaRPr>
              <a:solidFill>
                <a:schemeClr val="dk1"/>
              </a:solidFill>
            </a:endParaRPr>
          </a:p>
          <a:p>
            <a:pPr marL="482600" lvl="0" indent="-254000" algn="l" rtl="0">
              <a:lnSpc>
                <a:spcPct val="100000"/>
              </a:lnSpc>
              <a:spcBef>
                <a:spcPts val="640"/>
              </a:spcBef>
              <a:spcAft>
                <a:spcPts val="0"/>
              </a:spcAft>
              <a:buSzPts val="3459"/>
              <a:buFont typeface="Arial"/>
              <a:buNone/>
            </a:pPr>
            <a:endParaRPr>
              <a:solidFill>
                <a:schemeClr val="dk1"/>
              </a:solidFill>
            </a:endParaRPr>
          </a:p>
          <a:p>
            <a:pPr marL="482600" lvl="0" indent="-254000" algn="l" rtl="0">
              <a:lnSpc>
                <a:spcPct val="100000"/>
              </a:lnSpc>
              <a:spcBef>
                <a:spcPts val="640"/>
              </a:spcBef>
              <a:spcAft>
                <a:spcPts val="0"/>
              </a:spcAft>
              <a:buSzPts val="3459"/>
              <a:buFont typeface="Arial"/>
              <a:buNone/>
            </a:pPr>
            <a:endParaRPr>
              <a:solidFill>
                <a:schemeClr val="dk1"/>
              </a:solidFill>
            </a:endParaRPr>
          </a:p>
          <a:p>
            <a:pPr marL="25400" lvl="0" indent="0" algn="l" rtl="0">
              <a:lnSpc>
                <a:spcPct val="100000"/>
              </a:lnSpc>
              <a:spcBef>
                <a:spcPts val="640"/>
              </a:spcBef>
              <a:spcAft>
                <a:spcPts val="0"/>
              </a:spcAft>
              <a:buSzPts val="3459"/>
              <a:buNone/>
            </a:pPr>
            <a:r>
              <a:rPr lang="en-US" sz="4000" b="1">
                <a:solidFill>
                  <a:schemeClr val="dk1"/>
                </a:solidFill>
              </a:rPr>
              <a:t>Self-assessment checklist</a:t>
            </a:r>
            <a:r>
              <a:rPr lang="en-US" b="1">
                <a:solidFill>
                  <a:schemeClr val="dk1"/>
                </a:solidFill>
              </a:rPr>
              <a:t> </a:t>
            </a:r>
            <a:endParaRPr/>
          </a:p>
        </p:txBody>
      </p:sp>
      <p:sp>
        <p:nvSpPr>
          <p:cNvPr id="573" name="Google Shape;573;g363bf5f5cbe_0_18"/>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574" name="Google Shape;574;g363bf5f5cbe_0_18"/>
          <p:cNvGrpSpPr/>
          <p:nvPr/>
        </p:nvGrpSpPr>
        <p:grpSpPr>
          <a:xfrm>
            <a:off x="790770" y="-112458"/>
            <a:ext cx="1427172" cy="786938"/>
            <a:chOff x="0" y="-38100"/>
            <a:chExt cx="373234" cy="205800"/>
          </a:xfrm>
        </p:grpSpPr>
        <p:sp>
          <p:nvSpPr>
            <p:cNvPr id="575" name="Google Shape;575;g363bf5f5cbe_0_18"/>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6" name="Google Shape;576;g363bf5f5cbe_0_18"/>
            <p:cNvSpPr txBox="1"/>
            <p:nvPr/>
          </p:nvSpPr>
          <p:spPr>
            <a:xfrm>
              <a:off x="0" y="-38100"/>
              <a:ext cx="373200" cy="20580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77" name="Google Shape;577;g363bf5f5cbe_0_18"/>
          <p:cNvGrpSpPr/>
          <p:nvPr/>
        </p:nvGrpSpPr>
        <p:grpSpPr>
          <a:xfrm>
            <a:off x="0" y="-112458"/>
            <a:ext cx="315464" cy="786938"/>
            <a:chOff x="0" y="-38100"/>
            <a:chExt cx="82500" cy="205800"/>
          </a:xfrm>
        </p:grpSpPr>
        <p:sp>
          <p:nvSpPr>
            <p:cNvPr id="578" name="Google Shape;578;g363bf5f5cbe_0_18"/>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9" name="Google Shape;579;g363bf5f5cbe_0_18"/>
            <p:cNvSpPr txBox="1"/>
            <p:nvPr/>
          </p:nvSpPr>
          <p:spPr>
            <a:xfrm>
              <a:off x="0" y="-38100"/>
              <a:ext cx="82500" cy="20580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80" name="Google Shape;580;g363bf5f5cbe_0_18"/>
          <p:cNvGrpSpPr/>
          <p:nvPr/>
        </p:nvGrpSpPr>
        <p:grpSpPr>
          <a:xfrm>
            <a:off x="0" y="1116904"/>
            <a:ext cx="503881" cy="1931918"/>
            <a:chOff x="0" y="-38100"/>
            <a:chExt cx="131775" cy="505235"/>
          </a:xfrm>
        </p:grpSpPr>
        <p:sp>
          <p:nvSpPr>
            <p:cNvPr id="581" name="Google Shape;581;g363bf5f5cbe_0_18"/>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2" name="Google Shape;582;g363bf5f5cbe_0_18"/>
            <p:cNvSpPr txBox="1"/>
            <p:nvPr/>
          </p:nvSpPr>
          <p:spPr>
            <a:xfrm>
              <a:off x="0" y="-38100"/>
              <a:ext cx="131700" cy="50520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583" name="Google Shape;583;g363bf5f5cbe_0_18"/>
          <p:cNvSpPr txBox="1"/>
          <p:nvPr/>
        </p:nvSpPr>
        <p:spPr>
          <a:xfrm>
            <a:off x="12832300" y="5031225"/>
            <a:ext cx="3657600" cy="2862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000"/>
              <a:buFont typeface="Arial"/>
              <a:buNone/>
            </a:pPr>
            <a:r>
              <a:rPr lang="en-US" sz="6000" b="0" i="0" u="none" strike="noStrike" cap="none">
                <a:solidFill>
                  <a:srgbClr val="000000"/>
                </a:solidFill>
                <a:latin typeface="Arial"/>
                <a:ea typeface="Arial"/>
                <a:cs typeface="Arial"/>
                <a:sym typeface="Arial"/>
              </a:rPr>
              <a:t>QR code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6000"/>
              <a:buFont typeface="Arial"/>
              <a:buNone/>
            </a:pPr>
            <a:r>
              <a:rPr lang="en-US" sz="6000" b="0" i="0" u="none" strike="noStrike" cap="none">
                <a:solidFill>
                  <a:srgbClr val="000000"/>
                </a:solidFill>
                <a:latin typeface="Arial"/>
                <a:ea typeface="Arial"/>
                <a:cs typeface="Arial"/>
                <a:sym typeface="Arial"/>
              </a:rPr>
              <a:t>or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6000"/>
              <a:buFont typeface="Arial"/>
              <a:buNone/>
            </a:pPr>
            <a:r>
              <a:rPr lang="en-US" sz="6000" b="0" i="0" u="none" strike="noStrike" cap="none">
                <a:solidFill>
                  <a:srgbClr val="000000"/>
                </a:solidFill>
                <a:latin typeface="Arial"/>
                <a:ea typeface="Arial"/>
                <a:cs typeface="Arial"/>
                <a:sym typeface="Arial"/>
              </a:rPr>
              <a:t>Handout</a:t>
            </a:r>
            <a:endParaRPr sz="1400" b="0" i="0" u="none" strike="noStrike" cap="none">
              <a:solidFill>
                <a:srgbClr val="000000"/>
              </a:solidFill>
              <a:latin typeface="Arial"/>
              <a:ea typeface="Arial"/>
              <a:cs typeface="Arial"/>
              <a:sym typeface="Arial"/>
            </a:endParaRPr>
          </a:p>
        </p:txBody>
      </p:sp>
      <p:pic>
        <p:nvPicPr>
          <p:cNvPr id="584" name="Google Shape;584;g363bf5f5cbe_0_18"/>
          <p:cNvPicPr preferRelativeResize="0"/>
          <p:nvPr/>
        </p:nvPicPr>
        <p:blipFill rotWithShape="1">
          <a:blip r:embed="rId4">
            <a:alphaModFix/>
          </a:blip>
          <a:srcRect/>
          <a:stretch/>
        </p:blipFill>
        <p:spPr>
          <a:xfrm>
            <a:off x="7164873" y="6748672"/>
            <a:ext cx="2833450" cy="3651049"/>
          </a:xfrm>
          <a:prstGeom prst="rect">
            <a:avLst/>
          </a:prstGeom>
          <a:noFill/>
          <a:ln>
            <a:noFill/>
          </a:ln>
        </p:spPr>
      </p:pic>
      <p:pic>
        <p:nvPicPr>
          <p:cNvPr id="585" name="Google Shape;585;g363bf5f5cbe_0_18"/>
          <p:cNvPicPr preferRelativeResize="0"/>
          <p:nvPr/>
        </p:nvPicPr>
        <p:blipFill rotWithShape="1">
          <a:blip r:embed="rId5">
            <a:alphaModFix/>
          </a:blip>
          <a:srcRect/>
          <a:stretch/>
        </p:blipFill>
        <p:spPr>
          <a:xfrm>
            <a:off x="6255399" y="3428999"/>
            <a:ext cx="4908357" cy="14700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11"/>
          <p:cNvSpPr/>
          <p:nvPr/>
        </p:nvSpPr>
        <p:spPr>
          <a:xfrm>
            <a:off x="0" y="-436852"/>
            <a:ext cx="18288000" cy="107442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3">
              <a:alphaModFix amt="30000"/>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1" name="Google Shape;591;p11"/>
          <p:cNvSpPr/>
          <p:nvPr/>
        </p:nvSpPr>
        <p:spPr>
          <a:xfrm flipH="1">
            <a:off x="4542571" y="2060266"/>
            <a:ext cx="2241846" cy="3173486"/>
          </a:xfrm>
          <a:custGeom>
            <a:avLst/>
            <a:gdLst/>
            <a:ahLst/>
            <a:cxnLst/>
            <a:rect l="l" t="t" r="r" b="b"/>
            <a:pathLst>
              <a:path w="2241846" h="3173486" extrusionOk="0">
                <a:moveTo>
                  <a:pt x="2241846" y="0"/>
                </a:moveTo>
                <a:lnTo>
                  <a:pt x="0" y="0"/>
                </a:lnTo>
                <a:lnTo>
                  <a:pt x="0" y="3173486"/>
                </a:lnTo>
                <a:lnTo>
                  <a:pt x="2241846" y="3173486"/>
                </a:lnTo>
                <a:lnTo>
                  <a:pt x="2241846" y="0"/>
                </a:lnTo>
                <a:close/>
              </a:path>
            </a:pathLst>
          </a:custGeom>
          <a:blipFill rotWithShape="1">
            <a:blip r:embed="rId4">
              <a:alphaModFix/>
            </a:blip>
            <a:stretch>
              <a:fillRect l="-108650"/>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592" name="Google Shape;592;p11"/>
          <p:cNvGrpSpPr/>
          <p:nvPr/>
        </p:nvGrpSpPr>
        <p:grpSpPr>
          <a:xfrm>
            <a:off x="0" y="-667518"/>
            <a:ext cx="18288000" cy="2175810"/>
            <a:chOff x="0" y="-57150"/>
            <a:chExt cx="4999969" cy="573053"/>
          </a:xfrm>
        </p:grpSpPr>
        <p:sp>
          <p:nvSpPr>
            <p:cNvPr id="593" name="Google Shape;593;p11"/>
            <p:cNvSpPr/>
            <p:nvPr/>
          </p:nvSpPr>
          <p:spPr>
            <a:xfrm>
              <a:off x="0" y="0"/>
              <a:ext cx="4999969" cy="515903"/>
            </a:xfrm>
            <a:custGeom>
              <a:avLst/>
              <a:gdLst/>
              <a:ahLst/>
              <a:cxnLst/>
              <a:rect l="l" t="t" r="r" b="b"/>
              <a:pathLst>
                <a:path w="4999969" h="515903" extrusionOk="0">
                  <a:moveTo>
                    <a:pt x="0" y="0"/>
                  </a:moveTo>
                  <a:lnTo>
                    <a:pt x="4999969" y="0"/>
                  </a:lnTo>
                  <a:lnTo>
                    <a:pt x="4999969" y="515903"/>
                  </a:lnTo>
                  <a:lnTo>
                    <a:pt x="0" y="515903"/>
                  </a:lnTo>
                  <a:close/>
                </a:path>
              </a:pathLst>
            </a:custGeom>
            <a:solidFill>
              <a:srgbClr val="0C4DA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4" name="Google Shape;594;p11"/>
            <p:cNvSpPr txBox="1"/>
            <p:nvPr/>
          </p:nvSpPr>
          <p:spPr>
            <a:xfrm>
              <a:off x="0" y="-57150"/>
              <a:ext cx="4999969" cy="573053"/>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595" name="Google Shape;595;p11"/>
          <p:cNvSpPr/>
          <p:nvPr/>
        </p:nvSpPr>
        <p:spPr>
          <a:xfrm>
            <a:off x="1028700" y="323659"/>
            <a:ext cx="2328087" cy="931038"/>
          </a:xfrm>
          <a:custGeom>
            <a:avLst/>
            <a:gdLst/>
            <a:ahLst/>
            <a:cxnLst/>
            <a:rect l="l" t="t" r="r" b="b"/>
            <a:pathLst>
              <a:path w="2328087" h="931038" extrusionOk="0">
                <a:moveTo>
                  <a:pt x="0" y="0"/>
                </a:moveTo>
                <a:lnTo>
                  <a:pt x="2328087" y="0"/>
                </a:lnTo>
                <a:lnTo>
                  <a:pt x="2328087" y="931038"/>
                </a:lnTo>
                <a:lnTo>
                  <a:pt x="0" y="931038"/>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6" name="Google Shape;596;p11"/>
          <p:cNvSpPr/>
          <p:nvPr/>
        </p:nvSpPr>
        <p:spPr>
          <a:xfrm>
            <a:off x="7937185" y="8567695"/>
            <a:ext cx="3872623" cy="864030"/>
          </a:xfrm>
          <a:custGeom>
            <a:avLst/>
            <a:gdLst/>
            <a:ahLst/>
            <a:cxnLst/>
            <a:rect l="l" t="t" r="r" b="b"/>
            <a:pathLst>
              <a:path w="3872623" h="864030" extrusionOk="0">
                <a:moveTo>
                  <a:pt x="0" y="0"/>
                </a:moveTo>
                <a:lnTo>
                  <a:pt x="3872623" y="0"/>
                </a:lnTo>
                <a:lnTo>
                  <a:pt x="3872623" y="864031"/>
                </a:lnTo>
                <a:lnTo>
                  <a:pt x="0" y="864031"/>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7" name="Google Shape;597;p11"/>
          <p:cNvSpPr/>
          <p:nvPr/>
        </p:nvSpPr>
        <p:spPr>
          <a:xfrm>
            <a:off x="12123384" y="8685942"/>
            <a:ext cx="5135916" cy="745783"/>
          </a:xfrm>
          <a:custGeom>
            <a:avLst/>
            <a:gdLst/>
            <a:ahLst/>
            <a:cxnLst/>
            <a:rect l="l" t="t" r="r" b="b"/>
            <a:pathLst>
              <a:path w="5135916" h="745783" extrusionOk="0">
                <a:moveTo>
                  <a:pt x="0" y="0"/>
                </a:moveTo>
                <a:lnTo>
                  <a:pt x="5135916" y="0"/>
                </a:lnTo>
                <a:lnTo>
                  <a:pt x="5135916" y="745784"/>
                </a:lnTo>
                <a:lnTo>
                  <a:pt x="0" y="745784"/>
                </a:lnTo>
                <a:lnTo>
                  <a:pt x="0" y="0"/>
                </a:lnTo>
                <a:close/>
              </a:path>
            </a:pathLst>
          </a:custGeom>
          <a:blipFill rotWithShape="1">
            <a:blip r:embed="rId7">
              <a:alphaModFix/>
            </a:blip>
            <a:stretch>
              <a:fillRect r="-1010"/>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8" name="Google Shape;598;p11"/>
          <p:cNvSpPr txBox="1"/>
          <p:nvPr/>
        </p:nvSpPr>
        <p:spPr>
          <a:xfrm>
            <a:off x="7585339" y="635570"/>
            <a:ext cx="3117321" cy="448344"/>
          </a:xfrm>
          <a:prstGeom prst="rect">
            <a:avLst/>
          </a:prstGeom>
          <a:noFill/>
          <a:ln>
            <a:noFill/>
          </a:ln>
        </p:spPr>
        <p:txBody>
          <a:bodyPr spcFirstLastPara="1" wrap="square" lIns="0" tIns="0" rIns="0" bIns="0" anchor="t" anchorCtr="0">
            <a:spAutoFit/>
          </a:bodyPr>
          <a:lstStyle/>
          <a:p>
            <a:pPr marL="0" marR="0" lvl="0" indent="0" algn="ctr" rtl="0">
              <a:lnSpc>
                <a:spcPct val="140015"/>
              </a:lnSpc>
              <a:spcBef>
                <a:spcPts val="0"/>
              </a:spcBef>
              <a:spcAft>
                <a:spcPts val="0"/>
              </a:spcAft>
              <a:buClr>
                <a:srgbClr val="000000"/>
              </a:buClr>
              <a:buSzPts val="2599"/>
              <a:buFont typeface="Arial"/>
              <a:buNone/>
            </a:pPr>
            <a:r>
              <a:rPr lang="en-US" sz="2599" b="0" i="0" u="none" strike="noStrike" cap="none">
                <a:solidFill>
                  <a:srgbClr val="EFEFEF"/>
                </a:solidFill>
                <a:latin typeface="Arial"/>
                <a:ea typeface="Arial"/>
                <a:cs typeface="Arial"/>
                <a:sym typeface="Arial"/>
              </a:rPr>
              <a:t>DRONE PROJECT</a:t>
            </a:r>
            <a:endParaRPr sz="1400" b="0" i="0" u="none" strike="noStrike" cap="none">
              <a:solidFill>
                <a:srgbClr val="000000"/>
              </a:solidFill>
              <a:latin typeface="Arial"/>
              <a:ea typeface="Arial"/>
              <a:cs typeface="Arial"/>
              <a:sym typeface="Arial"/>
            </a:endParaRPr>
          </a:p>
        </p:txBody>
      </p:sp>
      <p:sp>
        <p:nvSpPr>
          <p:cNvPr id="599" name="Google Shape;599;p11"/>
          <p:cNvSpPr txBox="1"/>
          <p:nvPr/>
        </p:nvSpPr>
        <p:spPr>
          <a:xfrm>
            <a:off x="5484590" y="635570"/>
            <a:ext cx="1406261" cy="448311"/>
          </a:xfrm>
          <a:prstGeom prst="rect">
            <a:avLst/>
          </a:prstGeom>
          <a:noFill/>
          <a:ln>
            <a:noFill/>
          </a:ln>
        </p:spPr>
        <p:txBody>
          <a:bodyPr spcFirstLastPara="1" wrap="square" lIns="0" tIns="0" rIns="0" bIns="0" anchor="t" anchorCtr="0">
            <a:spAutoFit/>
          </a:bodyPr>
          <a:lstStyle/>
          <a:p>
            <a:pPr marL="0" marR="0" lvl="0" indent="0" algn="ctr" rtl="0">
              <a:lnSpc>
                <a:spcPct val="140015"/>
              </a:lnSpc>
              <a:spcBef>
                <a:spcPts val="0"/>
              </a:spcBef>
              <a:spcAft>
                <a:spcPts val="0"/>
              </a:spcAft>
              <a:buClr>
                <a:srgbClr val="000000"/>
              </a:buClr>
              <a:buSzPts val="2599"/>
              <a:buFont typeface="Arial"/>
              <a:buNone/>
            </a:pPr>
            <a:r>
              <a:rPr lang="en-US" sz="2599" b="0" i="0" u="none" strike="noStrike" cap="none">
                <a:solidFill>
                  <a:srgbClr val="EFEFE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600" name="Google Shape;600;p11"/>
          <p:cNvSpPr txBox="1"/>
          <p:nvPr/>
        </p:nvSpPr>
        <p:spPr>
          <a:xfrm>
            <a:off x="11623142" y="635570"/>
            <a:ext cx="1406261" cy="448311"/>
          </a:xfrm>
          <a:prstGeom prst="rect">
            <a:avLst/>
          </a:prstGeom>
          <a:noFill/>
          <a:ln>
            <a:noFill/>
          </a:ln>
        </p:spPr>
        <p:txBody>
          <a:bodyPr spcFirstLastPara="1" wrap="square" lIns="0" tIns="0" rIns="0" bIns="0" anchor="t" anchorCtr="0">
            <a:spAutoFit/>
          </a:bodyPr>
          <a:lstStyle/>
          <a:p>
            <a:pPr marL="0" marR="0" lvl="0" indent="0" algn="ctr" rtl="0">
              <a:lnSpc>
                <a:spcPct val="140015"/>
              </a:lnSpc>
              <a:spcBef>
                <a:spcPts val="0"/>
              </a:spcBef>
              <a:spcAft>
                <a:spcPts val="0"/>
              </a:spcAft>
              <a:buClr>
                <a:srgbClr val="000000"/>
              </a:buClr>
              <a:buSzPts val="2599"/>
              <a:buFont typeface="Arial"/>
              <a:buNone/>
            </a:pPr>
            <a:r>
              <a:rPr lang="en-US" sz="2599" b="0" i="0" u="none" strike="noStrike" cap="none">
                <a:solidFill>
                  <a:srgbClr val="EFEFE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601" name="Google Shape;601;p11"/>
          <p:cNvSpPr txBox="1"/>
          <p:nvPr/>
        </p:nvSpPr>
        <p:spPr>
          <a:xfrm>
            <a:off x="8799505" y="5442531"/>
            <a:ext cx="8459795" cy="587584"/>
          </a:xfrm>
          <a:prstGeom prst="rect">
            <a:avLst/>
          </a:prstGeom>
          <a:noFill/>
          <a:ln>
            <a:noFill/>
          </a:ln>
        </p:spPr>
        <p:txBody>
          <a:bodyPr spcFirstLastPara="1" wrap="square" lIns="0" tIns="0" rIns="0" bIns="0" anchor="t" anchorCtr="0">
            <a:spAutoFit/>
          </a:bodyPr>
          <a:lstStyle/>
          <a:p>
            <a:pPr marL="0" marR="0" lvl="0" indent="0" algn="r" rtl="0">
              <a:lnSpc>
                <a:spcPct val="100000"/>
              </a:lnSpc>
              <a:spcBef>
                <a:spcPts val="0"/>
              </a:spcBef>
              <a:spcAft>
                <a:spcPts val="0"/>
              </a:spcAft>
              <a:buClr>
                <a:srgbClr val="000000"/>
              </a:buClr>
              <a:buSzPts val="4381"/>
              <a:buFont typeface="Arial"/>
              <a:buNone/>
            </a:pPr>
            <a:r>
              <a:rPr lang="en-US" sz="4381" b="0" i="0" u="none" strike="noStrike" cap="none">
                <a:solidFill>
                  <a:srgbClr val="343434"/>
                </a:solidFill>
                <a:latin typeface="Bricolage Grotesque"/>
                <a:ea typeface="Bricolage Grotesque"/>
                <a:cs typeface="Bricolage Grotesque"/>
                <a:sym typeface="Bricolage Grotesque"/>
              </a:rPr>
              <a:t>www.mydroneproject.com</a:t>
            </a:r>
            <a:endParaRPr sz="1400" b="0" i="0" u="none" strike="noStrike" cap="none">
              <a:solidFill>
                <a:srgbClr val="000000"/>
              </a:solidFill>
              <a:latin typeface="Arial"/>
              <a:ea typeface="Arial"/>
              <a:cs typeface="Arial"/>
              <a:sym typeface="Arial"/>
            </a:endParaRPr>
          </a:p>
        </p:txBody>
      </p:sp>
      <p:sp>
        <p:nvSpPr>
          <p:cNvPr id="602" name="Google Shape;602;p11"/>
          <p:cNvSpPr txBox="1"/>
          <p:nvPr/>
        </p:nvSpPr>
        <p:spPr>
          <a:xfrm>
            <a:off x="1150886" y="8873141"/>
            <a:ext cx="3455400" cy="475200"/>
          </a:xfrm>
          <a:prstGeom prst="rect">
            <a:avLst/>
          </a:prstGeom>
          <a:noFill/>
          <a:ln>
            <a:noFill/>
          </a:ln>
        </p:spPr>
        <p:txBody>
          <a:bodyPr spcFirstLastPara="1" wrap="square" lIns="0" tIns="0" rIns="0" bIns="0" anchor="t" anchorCtr="0">
            <a:spAutoFit/>
          </a:bodyPr>
          <a:lstStyle/>
          <a:p>
            <a:pPr marL="0" marR="0" lvl="0" indent="0" algn="ctr" rtl="0">
              <a:lnSpc>
                <a:spcPct val="150032"/>
              </a:lnSpc>
              <a:spcBef>
                <a:spcPts val="0"/>
              </a:spcBef>
              <a:spcAft>
                <a:spcPts val="0"/>
              </a:spcAft>
              <a:buClr>
                <a:srgbClr val="000000"/>
              </a:buClr>
              <a:buSzPts val="3088"/>
              <a:buFont typeface="Arial"/>
              <a:buNone/>
            </a:pPr>
            <a:r>
              <a:rPr lang="en-US" sz="3088" b="1" i="0" u="none" strike="noStrike" cap="none">
                <a:solidFill>
                  <a:srgbClr val="0C4DA2"/>
                </a:solidFill>
                <a:latin typeface="Bricolage Grotesque"/>
                <a:ea typeface="Bricolage Grotesque"/>
                <a:cs typeface="Bricolage Grotesque"/>
                <a:sym typeface="Bricolage Grotesque"/>
              </a:rPr>
              <a:t>Presented by:</a:t>
            </a:r>
            <a:endParaRPr sz="1400" b="0" i="0" u="none" strike="noStrike" cap="none">
              <a:solidFill>
                <a:srgbClr val="000000"/>
              </a:solidFill>
              <a:latin typeface="Arial"/>
              <a:ea typeface="Arial"/>
              <a:cs typeface="Arial"/>
              <a:sym typeface="Arial"/>
            </a:endParaRPr>
          </a:p>
        </p:txBody>
      </p:sp>
      <p:sp>
        <p:nvSpPr>
          <p:cNvPr id="603" name="Google Shape;603;p11"/>
          <p:cNvSpPr txBox="1"/>
          <p:nvPr/>
        </p:nvSpPr>
        <p:spPr>
          <a:xfrm>
            <a:off x="4436135" y="8873141"/>
            <a:ext cx="2454716" cy="558584"/>
          </a:xfrm>
          <a:prstGeom prst="rect">
            <a:avLst/>
          </a:prstGeom>
          <a:noFill/>
          <a:ln>
            <a:noFill/>
          </a:ln>
        </p:spPr>
        <p:txBody>
          <a:bodyPr spcFirstLastPara="1" wrap="square" lIns="0" tIns="0" rIns="0" bIns="0" anchor="t" anchorCtr="0">
            <a:spAutoFit/>
          </a:bodyPr>
          <a:lstStyle/>
          <a:p>
            <a:pPr marL="0" marR="0" lvl="0" indent="0" algn="ctr" rtl="0">
              <a:lnSpc>
                <a:spcPct val="150032"/>
              </a:lnSpc>
              <a:spcBef>
                <a:spcPts val="0"/>
              </a:spcBef>
              <a:spcAft>
                <a:spcPts val="0"/>
              </a:spcAft>
              <a:buClr>
                <a:srgbClr val="000000"/>
              </a:buClr>
              <a:buSzPts val="3088"/>
              <a:buFont typeface="Arial"/>
              <a:buNone/>
            </a:pPr>
            <a:r>
              <a:rPr lang="en-US" sz="3088" b="0" i="0" u="none" strike="noStrike" cap="none">
                <a:solidFill>
                  <a:srgbClr val="000000"/>
                </a:solidFill>
                <a:latin typeface="Bricolage Grotesque"/>
                <a:ea typeface="Bricolage Grotesque"/>
                <a:cs typeface="Bricolage Grotesque"/>
                <a:sym typeface="Bricolage Grotesque"/>
              </a:rPr>
              <a:t>Write here</a:t>
            </a:r>
            <a:endParaRPr sz="1400" b="0" i="0" u="none" strike="noStrike" cap="none">
              <a:solidFill>
                <a:srgbClr val="000000"/>
              </a:solidFill>
              <a:latin typeface="Arial"/>
              <a:ea typeface="Arial"/>
              <a:cs typeface="Arial"/>
              <a:sym typeface="Arial"/>
            </a:endParaRPr>
          </a:p>
        </p:txBody>
      </p:sp>
      <p:sp>
        <p:nvSpPr>
          <p:cNvPr id="604" name="Google Shape;604;p11"/>
          <p:cNvSpPr/>
          <p:nvPr/>
        </p:nvSpPr>
        <p:spPr>
          <a:xfrm>
            <a:off x="15034446" y="130742"/>
            <a:ext cx="3253554" cy="1123955"/>
          </a:xfrm>
          <a:custGeom>
            <a:avLst/>
            <a:gdLst/>
            <a:ahLst/>
            <a:cxnLst/>
            <a:rect l="l" t="t" r="r" b="b"/>
            <a:pathLst>
              <a:path w="3253554" h="1123955" extrusionOk="0">
                <a:moveTo>
                  <a:pt x="0" y="0"/>
                </a:moveTo>
                <a:lnTo>
                  <a:pt x="3253554" y="0"/>
                </a:lnTo>
                <a:lnTo>
                  <a:pt x="3253554" y="1123955"/>
                </a:lnTo>
                <a:lnTo>
                  <a:pt x="0" y="1123955"/>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4"/>
          <p:cNvSpPr txBox="1">
            <a:spLocks noGrp="1"/>
          </p:cNvSpPr>
          <p:nvPr>
            <p:ph type="ctrTitle"/>
          </p:nvPr>
        </p:nvSpPr>
        <p:spPr>
          <a:xfrm>
            <a:off x="2693443" y="505258"/>
            <a:ext cx="14748395"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General objectives of the module</a:t>
            </a:r>
            <a:endParaRPr b="1"/>
          </a:p>
        </p:txBody>
      </p:sp>
      <p:sp>
        <p:nvSpPr>
          <p:cNvPr id="150" name="Google Shape;150;p24"/>
          <p:cNvSpPr txBox="1">
            <a:spLocks noGrp="1"/>
          </p:cNvSpPr>
          <p:nvPr>
            <p:ph type="subTitle" idx="1"/>
          </p:nvPr>
        </p:nvSpPr>
        <p:spPr>
          <a:xfrm>
            <a:off x="1013345" y="2589663"/>
            <a:ext cx="16428493" cy="7059304"/>
          </a:xfrm>
          <a:prstGeom prst="rect">
            <a:avLst/>
          </a:prstGeom>
          <a:noFill/>
          <a:ln>
            <a:noFill/>
          </a:ln>
        </p:spPr>
        <p:txBody>
          <a:bodyPr spcFirstLastPara="1" wrap="square" lIns="91425" tIns="45700" rIns="91425" bIns="45700" anchor="t" anchorCtr="0">
            <a:normAutofit lnSpcReduction="10000"/>
          </a:bodyPr>
          <a:lstStyle/>
          <a:p>
            <a:pPr marL="457200" lvl="0" indent="-431800" algn="l" rtl="0">
              <a:lnSpc>
                <a:spcPct val="100000"/>
              </a:lnSpc>
              <a:spcBef>
                <a:spcPts val="640"/>
              </a:spcBef>
              <a:spcAft>
                <a:spcPts val="0"/>
              </a:spcAft>
              <a:buSzPts val="3200"/>
              <a:buNone/>
            </a:pPr>
            <a:r>
              <a:rPr lang="en-US">
                <a:solidFill>
                  <a:schemeClr val="dk1"/>
                </a:solidFill>
              </a:rPr>
              <a:t>To gain competencies for background information while discussing with adolescent children how  to become responsible digital citizens combating the spread of disinformation and learning practical strategies for navigating today’s complex information landscape.</a:t>
            </a:r>
            <a:endParaRPr/>
          </a:p>
          <a:p>
            <a:pPr marL="457200" lvl="0" indent="-431800" algn="l" rtl="0">
              <a:lnSpc>
                <a:spcPct val="100000"/>
              </a:lnSpc>
              <a:spcBef>
                <a:spcPts val="640"/>
              </a:spcBef>
              <a:spcAft>
                <a:spcPts val="0"/>
              </a:spcAft>
              <a:buSzPts val="3200"/>
              <a:buNone/>
            </a:pPr>
            <a:endParaRPr>
              <a:solidFill>
                <a:schemeClr val="dk1"/>
              </a:solidFill>
            </a:endParaRPr>
          </a:p>
          <a:p>
            <a:pPr marL="457200" lvl="0" indent="-431800" algn="l" rtl="0">
              <a:lnSpc>
                <a:spcPct val="100000"/>
              </a:lnSpc>
              <a:spcBef>
                <a:spcPts val="640"/>
              </a:spcBef>
              <a:spcAft>
                <a:spcPts val="0"/>
              </a:spcAft>
              <a:buSzPts val="3200"/>
              <a:buNone/>
            </a:pPr>
            <a:r>
              <a:rPr lang="en-US" b="1">
                <a:solidFill>
                  <a:schemeClr val="dk1"/>
                </a:solidFill>
              </a:rPr>
              <a:t>To be able to:</a:t>
            </a:r>
            <a:endParaRPr/>
          </a:p>
          <a:p>
            <a:pPr marL="482600" lvl="0" indent="-457200" algn="l" rtl="0">
              <a:lnSpc>
                <a:spcPct val="100000"/>
              </a:lnSpc>
              <a:spcBef>
                <a:spcPts val="640"/>
              </a:spcBef>
              <a:spcAft>
                <a:spcPts val="0"/>
              </a:spcAft>
              <a:buSzPts val="3200"/>
              <a:buFont typeface="Arial"/>
              <a:buChar char="•"/>
            </a:pPr>
            <a:r>
              <a:rPr lang="en-US" b="1" i="1">
                <a:solidFill>
                  <a:schemeClr val="dk1"/>
                </a:solidFill>
              </a:rPr>
              <a:t>Develop and model Media literacy skills: </a:t>
            </a:r>
            <a:r>
              <a:rPr lang="en-US">
                <a:solidFill>
                  <a:schemeClr val="dk1"/>
                </a:solidFill>
              </a:rPr>
              <a:t>Understand and teach verification, Ask critical questions, Model good behaviour, Cybersecurity awareness</a:t>
            </a:r>
            <a:endParaRPr/>
          </a:p>
          <a:p>
            <a:pPr marL="482600" lvl="0" indent="-457200" algn="l" rtl="0">
              <a:lnSpc>
                <a:spcPct val="100000"/>
              </a:lnSpc>
              <a:spcBef>
                <a:spcPts val="640"/>
              </a:spcBef>
              <a:spcAft>
                <a:spcPts val="0"/>
              </a:spcAft>
              <a:buSzPts val="3200"/>
              <a:buFont typeface="Arial"/>
              <a:buChar char="•"/>
            </a:pPr>
            <a:r>
              <a:rPr lang="en-US" b="1" i="1">
                <a:solidFill>
                  <a:schemeClr val="dk1"/>
                </a:solidFill>
              </a:rPr>
              <a:t>Foster open communication and critical thinking: </a:t>
            </a:r>
            <a:r>
              <a:rPr lang="en-US">
                <a:solidFill>
                  <a:schemeClr val="dk1"/>
                </a:solidFill>
              </a:rPr>
              <a:t>Talk regularly about online content, Encourage open-mindedness, Discuss group influence</a:t>
            </a:r>
            <a:endParaRPr/>
          </a:p>
          <a:p>
            <a:pPr marL="482600" lvl="0" indent="-457200" algn="l" rtl="0">
              <a:lnSpc>
                <a:spcPct val="100000"/>
              </a:lnSpc>
              <a:spcBef>
                <a:spcPts val="640"/>
              </a:spcBef>
              <a:spcAft>
                <a:spcPts val="0"/>
              </a:spcAft>
              <a:buSzPts val="3200"/>
              <a:buFont typeface="Arial"/>
              <a:buChar char="•"/>
            </a:pPr>
            <a:r>
              <a:rPr lang="en-US" b="1" i="1">
                <a:solidFill>
                  <a:schemeClr val="dk1"/>
                </a:solidFill>
              </a:rPr>
              <a:t>Supervise and guide digital activity: </a:t>
            </a:r>
            <a:r>
              <a:rPr lang="en-US">
                <a:solidFill>
                  <a:schemeClr val="dk1"/>
                </a:solidFill>
              </a:rPr>
              <a:t>Monitor and mediate exposure, Guide, don’t grill</a:t>
            </a:r>
            <a:endParaRPr/>
          </a:p>
          <a:p>
            <a:pPr marL="482600" lvl="0" indent="-457200" algn="l" rtl="0">
              <a:lnSpc>
                <a:spcPct val="100000"/>
              </a:lnSpc>
              <a:spcBef>
                <a:spcPts val="640"/>
              </a:spcBef>
              <a:spcAft>
                <a:spcPts val="0"/>
              </a:spcAft>
              <a:buSzPts val="3200"/>
              <a:buFont typeface="Arial"/>
              <a:buChar char="•"/>
            </a:pPr>
            <a:r>
              <a:rPr lang="en-US" b="1" i="1">
                <a:solidFill>
                  <a:schemeClr val="dk1"/>
                </a:solidFill>
              </a:rPr>
              <a:t>Encourage Responsible Sharing and Social Correction: </a:t>
            </a:r>
            <a:r>
              <a:rPr lang="en-US">
                <a:solidFill>
                  <a:schemeClr val="dk1"/>
                </a:solidFill>
              </a:rPr>
              <a:t>Teach responsible sharing, Practice social correction</a:t>
            </a:r>
            <a:endParaRPr/>
          </a:p>
          <a:p>
            <a:pPr marL="482600" lvl="0" indent="-457200" algn="l" rtl="0">
              <a:lnSpc>
                <a:spcPct val="100000"/>
              </a:lnSpc>
              <a:spcBef>
                <a:spcPts val="640"/>
              </a:spcBef>
              <a:spcAft>
                <a:spcPts val="0"/>
              </a:spcAft>
              <a:buSzPts val="3200"/>
              <a:buFont typeface="Arial"/>
              <a:buChar char="•"/>
            </a:pPr>
            <a:r>
              <a:rPr lang="en-US" b="1" i="1">
                <a:solidFill>
                  <a:schemeClr val="dk1"/>
                </a:solidFill>
              </a:rPr>
              <a:t>Use and share educational resources:</a:t>
            </a:r>
            <a:r>
              <a:rPr lang="en-US" i="1">
                <a:solidFill>
                  <a:schemeClr val="dk1"/>
                </a:solidFill>
              </a:rPr>
              <a:t> </a:t>
            </a:r>
            <a:r>
              <a:rPr lang="en-US">
                <a:solidFill>
                  <a:schemeClr val="dk1"/>
                </a:solidFill>
              </a:rPr>
              <a:t>Leverage games and tools, Stay informed</a:t>
            </a:r>
            <a:endParaRPr/>
          </a:p>
          <a:p>
            <a:pPr marL="482600" lvl="0" indent="-457200" algn="l" rtl="0">
              <a:lnSpc>
                <a:spcPct val="100000"/>
              </a:lnSpc>
              <a:spcBef>
                <a:spcPts val="640"/>
              </a:spcBef>
              <a:spcAft>
                <a:spcPts val="0"/>
              </a:spcAft>
              <a:buSzPts val="3200"/>
              <a:buFont typeface="Arial"/>
              <a:buChar char="•"/>
            </a:pPr>
            <a:r>
              <a:rPr lang="en-US" b="1" i="1">
                <a:solidFill>
                  <a:schemeClr val="dk1"/>
                </a:solidFill>
              </a:rPr>
              <a:t>Collaborate with schools and communities: </a:t>
            </a:r>
            <a:r>
              <a:rPr lang="en-US" i="1">
                <a:solidFill>
                  <a:schemeClr val="dk1"/>
                </a:solidFill>
              </a:rPr>
              <a:t>Advocate for professional development</a:t>
            </a:r>
            <a:endParaRPr i="1">
              <a:solidFill>
                <a:schemeClr val="dk1"/>
              </a:solidFill>
            </a:endParaRPr>
          </a:p>
        </p:txBody>
      </p:sp>
      <p:sp>
        <p:nvSpPr>
          <p:cNvPr id="151" name="Google Shape;151;p24"/>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152" name="Google Shape;152;p24"/>
          <p:cNvGrpSpPr/>
          <p:nvPr/>
        </p:nvGrpSpPr>
        <p:grpSpPr>
          <a:xfrm>
            <a:off x="790770" y="-112458"/>
            <a:ext cx="1427175" cy="786776"/>
            <a:chOff x="0" y="-38100"/>
            <a:chExt cx="373234" cy="205757"/>
          </a:xfrm>
        </p:grpSpPr>
        <p:sp>
          <p:nvSpPr>
            <p:cNvPr id="153" name="Google Shape;153;p24"/>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4" name="Google Shape;154;p24"/>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55" name="Google Shape;155;p24"/>
          <p:cNvGrpSpPr/>
          <p:nvPr/>
        </p:nvGrpSpPr>
        <p:grpSpPr>
          <a:xfrm>
            <a:off x="0" y="-112458"/>
            <a:ext cx="315272" cy="786776"/>
            <a:chOff x="0" y="-38100"/>
            <a:chExt cx="82450" cy="205757"/>
          </a:xfrm>
        </p:grpSpPr>
        <p:sp>
          <p:nvSpPr>
            <p:cNvPr id="156" name="Google Shape;156;p24"/>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7" name="Google Shape;157;p24"/>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58" name="Google Shape;158;p24"/>
          <p:cNvGrpSpPr/>
          <p:nvPr/>
        </p:nvGrpSpPr>
        <p:grpSpPr>
          <a:xfrm>
            <a:off x="0" y="1116904"/>
            <a:ext cx="503883" cy="1931922"/>
            <a:chOff x="0" y="-38100"/>
            <a:chExt cx="131775" cy="505235"/>
          </a:xfrm>
        </p:grpSpPr>
        <p:sp>
          <p:nvSpPr>
            <p:cNvPr id="159" name="Google Shape;159;p24"/>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0" name="Google Shape;160;p24"/>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5"/>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6" name="Google Shape;166;p25"/>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7" name="Google Shape;167;p25"/>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168" name="Google Shape;168;p25"/>
          <p:cNvGrpSpPr/>
          <p:nvPr/>
        </p:nvGrpSpPr>
        <p:grpSpPr>
          <a:xfrm>
            <a:off x="6111849" y="2794410"/>
            <a:ext cx="7685891" cy="2168895"/>
            <a:chOff x="0" y="-47625"/>
            <a:chExt cx="1484188" cy="418826"/>
          </a:xfrm>
        </p:grpSpPr>
        <p:sp>
          <p:nvSpPr>
            <p:cNvPr id="169" name="Google Shape;169;p25"/>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0" name="Google Shape;170;p25"/>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71" name="Google Shape;171;p25"/>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2" name="Google Shape;172;p25"/>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38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173" name="Google Shape;173;p25"/>
          <p:cNvGrpSpPr/>
          <p:nvPr/>
        </p:nvGrpSpPr>
        <p:grpSpPr>
          <a:xfrm>
            <a:off x="-696258" y="-1193134"/>
            <a:ext cx="7178434" cy="12095967"/>
            <a:chOff x="0" y="-57150"/>
            <a:chExt cx="1890604" cy="3185748"/>
          </a:xfrm>
        </p:grpSpPr>
        <p:sp>
          <p:nvSpPr>
            <p:cNvPr id="174" name="Google Shape;174;p25"/>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5" name="Google Shape;175;p25"/>
            <p:cNvSpPr txBox="1"/>
            <p:nvPr/>
          </p:nvSpPr>
          <p:spPr>
            <a:xfrm>
              <a:off x="0" y="-57150"/>
              <a:ext cx="1890600" cy="3185700"/>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76" name="Google Shape;176;p25"/>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Clr>
                <a:srgbClr val="000000"/>
              </a:buClr>
              <a:buSzPts val="1178"/>
              <a:buFont typeface="Arial"/>
              <a:buNone/>
            </a:pPr>
            <a:r>
              <a:rPr lang="en-US" sz="1178" b="0" i="0" u="none" strike="noStrike" cap="non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400" b="0" i="0" u="none" strike="noStrike" cap="none">
              <a:solidFill>
                <a:srgbClr val="000000"/>
              </a:solidFill>
              <a:latin typeface="Arial"/>
              <a:ea typeface="Arial"/>
              <a:cs typeface="Arial"/>
              <a:sym typeface="Arial"/>
            </a:endParaRPr>
          </a:p>
        </p:txBody>
      </p:sp>
      <p:sp>
        <p:nvSpPr>
          <p:cNvPr id="177" name="Google Shape;177;p25"/>
          <p:cNvSpPr txBox="1"/>
          <p:nvPr/>
        </p:nvSpPr>
        <p:spPr>
          <a:xfrm>
            <a:off x="-1725735" y="6821207"/>
            <a:ext cx="5508900" cy="202500"/>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Clr>
                <a:srgbClr val="000000"/>
              </a:buClr>
              <a:buSzPts val="37888"/>
              <a:buFont typeface="Arial"/>
              <a:buNone/>
            </a:pPr>
            <a:endParaRPr sz="1400" b="0" i="0" u="none" strike="noStrike" cap="none">
              <a:solidFill>
                <a:srgbClr val="000000"/>
              </a:solidFill>
              <a:latin typeface="Arial"/>
              <a:ea typeface="Arial"/>
              <a:cs typeface="Arial"/>
              <a:sym typeface="Arial"/>
            </a:endParaRPr>
          </a:p>
        </p:txBody>
      </p:sp>
      <p:sp>
        <p:nvSpPr>
          <p:cNvPr id="178" name="Google Shape;178;p25"/>
          <p:cNvSpPr txBox="1"/>
          <p:nvPr/>
        </p:nvSpPr>
        <p:spPr>
          <a:xfrm>
            <a:off x="4759921" y="3423551"/>
            <a:ext cx="9760500" cy="115740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Clr>
                <a:srgbClr val="000000"/>
              </a:buClr>
              <a:buSzPts val="8000"/>
              <a:buFont typeface="Arial"/>
              <a:buNone/>
            </a:pPr>
            <a:r>
              <a:rPr lang="en-US" sz="8000" b="1" i="0" u="none" strike="noStrike" cap="none">
                <a:solidFill>
                  <a:srgbClr val="343434"/>
                </a:solidFill>
                <a:latin typeface="Arial"/>
                <a:ea typeface="Arial"/>
                <a:cs typeface="Arial"/>
                <a:sym typeface="Arial"/>
              </a:rPr>
              <a:t>Entry assessment</a:t>
            </a:r>
            <a:endParaRPr sz="105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6"/>
          <p:cNvSpPr txBox="1">
            <a:spLocks noGrp="1"/>
          </p:cNvSpPr>
          <p:nvPr>
            <p:ph type="ctrTitle"/>
          </p:nvPr>
        </p:nvSpPr>
        <p:spPr>
          <a:xfrm>
            <a:off x="2693443" y="505258"/>
            <a:ext cx="14748395"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10-min Entry assessment &amp; reflection</a:t>
            </a:r>
            <a:endParaRPr b="1"/>
          </a:p>
        </p:txBody>
      </p:sp>
      <p:sp>
        <p:nvSpPr>
          <p:cNvPr id="184" name="Google Shape;184;p26"/>
          <p:cNvSpPr txBox="1">
            <a:spLocks noGrp="1"/>
          </p:cNvSpPr>
          <p:nvPr>
            <p:ph type="subTitle" idx="1"/>
          </p:nvPr>
        </p:nvSpPr>
        <p:spPr>
          <a:xfrm>
            <a:off x="1013345" y="2589663"/>
            <a:ext cx="8496415" cy="7059304"/>
          </a:xfrm>
          <a:prstGeom prst="rect">
            <a:avLst/>
          </a:prstGeom>
          <a:noFill/>
          <a:ln>
            <a:noFill/>
          </a:ln>
        </p:spPr>
        <p:txBody>
          <a:bodyPr spcFirstLastPara="1" wrap="square" lIns="91425" tIns="45700" rIns="91425" bIns="45700" anchor="t" anchorCtr="0">
            <a:normAutofit/>
          </a:bodyPr>
          <a:lstStyle/>
          <a:p>
            <a:pPr marL="914400" lvl="1" indent="-406400" algn="ctr" rtl="0">
              <a:lnSpc>
                <a:spcPct val="100000"/>
              </a:lnSpc>
              <a:spcBef>
                <a:spcPts val="560"/>
              </a:spcBef>
              <a:spcAft>
                <a:spcPts val="0"/>
              </a:spcAft>
              <a:buSzPts val="3027"/>
              <a:buNone/>
            </a:pPr>
            <a:endParaRPr sz="3200" b="1" dirty="0">
              <a:solidFill>
                <a:schemeClr val="dk1"/>
              </a:solidFill>
            </a:endParaRPr>
          </a:p>
          <a:p>
            <a:pPr marL="914400" lvl="1" indent="-406400" algn="ctr" rtl="0">
              <a:lnSpc>
                <a:spcPct val="100000"/>
              </a:lnSpc>
              <a:spcBef>
                <a:spcPts val="560"/>
              </a:spcBef>
              <a:spcAft>
                <a:spcPts val="0"/>
              </a:spcAft>
              <a:buSzPts val="3027"/>
              <a:buNone/>
            </a:pPr>
            <a:endParaRPr sz="3200" b="1" dirty="0">
              <a:solidFill>
                <a:schemeClr val="dk1"/>
              </a:solidFill>
            </a:endParaRPr>
          </a:p>
          <a:p>
            <a:pPr marL="0" lvl="1" indent="0" algn="l" rtl="0">
              <a:lnSpc>
                <a:spcPct val="100000"/>
              </a:lnSpc>
              <a:spcBef>
                <a:spcPts val="560"/>
              </a:spcBef>
              <a:spcAft>
                <a:spcPts val="0"/>
              </a:spcAft>
              <a:buSzPts val="3027"/>
              <a:buNone/>
            </a:pPr>
            <a:r>
              <a:rPr lang="en-US" sz="4000" b="1" dirty="0">
                <a:solidFill>
                  <a:schemeClr val="dk1"/>
                </a:solidFill>
              </a:rPr>
              <a:t>Pre-test for parents</a:t>
            </a:r>
            <a:endParaRPr sz="4000" b="1" dirty="0">
              <a:solidFill>
                <a:schemeClr val="dk1"/>
              </a:solidFill>
            </a:endParaRPr>
          </a:p>
          <a:p>
            <a:pPr marL="482600" lvl="0" indent="-254000" algn="l" rtl="0">
              <a:lnSpc>
                <a:spcPct val="100000"/>
              </a:lnSpc>
              <a:spcBef>
                <a:spcPts val="640"/>
              </a:spcBef>
              <a:spcAft>
                <a:spcPts val="0"/>
              </a:spcAft>
              <a:buSzPts val="3459"/>
              <a:buFont typeface="Arial"/>
              <a:buNone/>
            </a:pPr>
            <a:endParaRPr dirty="0">
              <a:solidFill>
                <a:schemeClr val="dk1"/>
              </a:solidFill>
            </a:endParaRPr>
          </a:p>
          <a:p>
            <a:pPr marL="482600" lvl="0" indent="-254000" algn="l" rtl="0">
              <a:lnSpc>
                <a:spcPct val="100000"/>
              </a:lnSpc>
              <a:spcBef>
                <a:spcPts val="640"/>
              </a:spcBef>
              <a:spcAft>
                <a:spcPts val="0"/>
              </a:spcAft>
              <a:buSzPts val="3459"/>
              <a:buFont typeface="Arial"/>
              <a:buNone/>
            </a:pPr>
            <a:endParaRPr dirty="0">
              <a:solidFill>
                <a:schemeClr val="dk1"/>
              </a:solidFill>
            </a:endParaRPr>
          </a:p>
          <a:p>
            <a:pPr marL="482600" lvl="0" indent="-254000" algn="l" rtl="0">
              <a:lnSpc>
                <a:spcPct val="100000"/>
              </a:lnSpc>
              <a:spcBef>
                <a:spcPts val="640"/>
              </a:spcBef>
              <a:spcAft>
                <a:spcPts val="0"/>
              </a:spcAft>
              <a:buSzPts val="3459"/>
              <a:buFont typeface="Arial"/>
              <a:buNone/>
            </a:pPr>
            <a:endParaRPr dirty="0">
              <a:solidFill>
                <a:schemeClr val="dk1"/>
              </a:solidFill>
            </a:endParaRPr>
          </a:p>
          <a:p>
            <a:pPr marL="482600" lvl="0" indent="-254000" algn="l" rtl="0">
              <a:lnSpc>
                <a:spcPct val="100000"/>
              </a:lnSpc>
              <a:spcBef>
                <a:spcPts val="640"/>
              </a:spcBef>
              <a:spcAft>
                <a:spcPts val="0"/>
              </a:spcAft>
              <a:buSzPts val="3459"/>
              <a:buFont typeface="Arial"/>
              <a:buNone/>
            </a:pPr>
            <a:endParaRPr dirty="0">
              <a:solidFill>
                <a:schemeClr val="dk1"/>
              </a:solidFill>
            </a:endParaRPr>
          </a:p>
          <a:p>
            <a:pPr marL="482600" lvl="0" indent="-254000" algn="l" rtl="0">
              <a:lnSpc>
                <a:spcPct val="100000"/>
              </a:lnSpc>
              <a:spcBef>
                <a:spcPts val="640"/>
              </a:spcBef>
              <a:spcAft>
                <a:spcPts val="0"/>
              </a:spcAft>
              <a:buSzPts val="3459"/>
              <a:buFont typeface="Arial"/>
              <a:buNone/>
            </a:pPr>
            <a:endParaRPr dirty="0">
              <a:solidFill>
                <a:schemeClr val="dk1"/>
              </a:solidFill>
            </a:endParaRPr>
          </a:p>
          <a:p>
            <a:pPr marL="482600" lvl="0" indent="-254000" algn="l" rtl="0">
              <a:lnSpc>
                <a:spcPct val="100000"/>
              </a:lnSpc>
              <a:spcBef>
                <a:spcPts val="640"/>
              </a:spcBef>
              <a:spcAft>
                <a:spcPts val="0"/>
              </a:spcAft>
              <a:buSzPts val="3459"/>
              <a:buFont typeface="Arial"/>
              <a:buNone/>
            </a:pPr>
            <a:endParaRPr dirty="0">
              <a:solidFill>
                <a:schemeClr val="dk1"/>
              </a:solidFill>
            </a:endParaRPr>
          </a:p>
          <a:p>
            <a:pPr marL="25400" lvl="0" indent="0" algn="l" rtl="0">
              <a:lnSpc>
                <a:spcPct val="100000"/>
              </a:lnSpc>
              <a:spcBef>
                <a:spcPts val="640"/>
              </a:spcBef>
              <a:spcAft>
                <a:spcPts val="0"/>
              </a:spcAft>
              <a:buSzPts val="3459"/>
              <a:buNone/>
            </a:pPr>
            <a:r>
              <a:rPr lang="en-US" sz="4000" b="1" dirty="0">
                <a:solidFill>
                  <a:schemeClr val="dk1"/>
                </a:solidFill>
              </a:rPr>
              <a:t>Self-assessment checklist</a:t>
            </a:r>
            <a:r>
              <a:rPr lang="en-US" b="1" dirty="0">
                <a:solidFill>
                  <a:schemeClr val="dk1"/>
                </a:solidFill>
              </a:rPr>
              <a:t> </a:t>
            </a:r>
            <a:endParaRPr dirty="0"/>
          </a:p>
        </p:txBody>
      </p:sp>
      <p:sp>
        <p:nvSpPr>
          <p:cNvPr id="185" name="Google Shape;185;p26"/>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186" name="Google Shape;186;p26"/>
          <p:cNvGrpSpPr/>
          <p:nvPr/>
        </p:nvGrpSpPr>
        <p:grpSpPr>
          <a:xfrm>
            <a:off x="790770" y="-112458"/>
            <a:ext cx="1427175" cy="786776"/>
            <a:chOff x="0" y="-38100"/>
            <a:chExt cx="373234" cy="205757"/>
          </a:xfrm>
        </p:grpSpPr>
        <p:sp>
          <p:nvSpPr>
            <p:cNvPr id="187" name="Google Shape;187;p26"/>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8" name="Google Shape;188;p26"/>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89" name="Google Shape;189;p26"/>
          <p:cNvGrpSpPr/>
          <p:nvPr/>
        </p:nvGrpSpPr>
        <p:grpSpPr>
          <a:xfrm>
            <a:off x="0" y="-112458"/>
            <a:ext cx="315272" cy="786776"/>
            <a:chOff x="0" y="-38100"/>
            <a:chExt cx="82450" cy="205757"/>
          </a:xfrm>
        </p:grpSpPr>
        <p:sp>
          <p:nvSpPr>
            <p:cNvPr id="190" name="Google Shape;190;p26"/>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91" name="Google Shape;191;p26"/>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92" name="Google Shape;192;p26"/>
          <p:cNvGrpSpPr/>
          <p:nvPr/>
        </p:nvGrpSpPr>
        <p:grpSpPr>
          <a:xfrm>
            <a:off x="0" y="1116904"/>
            <a:ext cx="503883" cy="1931922"/>
            <a:chOff x="0" y="-38100"/>
            <a:chExt cx="131775" cy="505235"/>
          </a:xfrm>
        </p:grpSpPr>
        <p:sp>
          <p:nvSpPr>
            <p:cNvPr id="193" name="Google Shape;193;p26"/>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94" name="Google Shape;194;p26"/>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95" name="Google Shape;195;p26"/>
          <p:cNvSpPr txBox="1"/>
          <p:nvPr/>
        </p:nvSpPr>
        <p:spPr>
          <a:xfrm>
            <a:off x="12832300" y="5031225"/>
            <a:ext cx="3657600" cy="2862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000"/>
              <a:buFont typeface="Arial"/>
              <a:buNone/>
            </a:pPr>
            <a:r>
              <a:rPr lang="en-US" sz="6000" b="0" i="0" u="none" strike="noStrike" cap="none">
                <a:solidFill>
                  <a:srgbClr val="000000"/>
                </a:solidFill>
                <a:latin typeface="Arial"/>
                <a:ea typeface="Arial"/>
                <a:cs typeface="Arial"/>
                <a:sym typeface="Arial"/>
              </a:rPr>
              <a:t>QR code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6000"/>
              <a:buFont typeface="Arial"/>
              <a:buNone/>
            </a:pPr>
            <a:r>
              <a:rPr lang="en-US" sz="6000" b="0" i="0" u="none" strike="noStrike" cap="none">
                <a:solidFill>
                  <a:srgbClr val="000000"/>
                </a:solidFill>
                <a:latin typeface="Arial"/>
                <a:ea typeface="Arial"/>
                <a:cs typeface="Arial"/>
                <a:sym typeface="Arial"/>
              </a:rPr>
              <a:t>or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6000"/>
              <a:buFont typeface="Arial"/>
              <a:buNone/>
            </a:pPr>
            <a:r>
              <a:rPr lang="en-US" sz="6000" b="0" i="0" u="none" strike="noStrike" cap="none">
                <a:solidFill>
                  <a:srgbClr val="000000"/>
                </a:solidFill>
                <a:latin typeface="Arial"/>
                <a:ea typeface="Arial"/>
                <a:cs typeface="Arial"/>
                <a:sym typeface="Arial"/>
              </a:rPr>
              <a:t>Handout</a:t>
            </a:r>
            <a:endParaRPr sz="1400" b="0" i="0" u="none" strike="noStrike" cap="none">
              <a:solidFill>
                <a:srgbClr val="000000"/>
              </a:solidFill>
              <a:latin typeface="Arial"/>
              <a:ea typeface="Arial"/>
              <a:cs typeface="Arial"/>
              <a:sym typeface="Arial"/>
            </a:endParaRPr>
          </a:p>
        </p:txBody>
      </p:sp>
      <p:pic>
        <p:nvPicPr>
          <p:cNvPr id="196" name="Google Shape;196;p26"/>
          <p:cNvPicPr preferRelativeResize="0"/>
          <p:nvPr/>
        </p:nvPicPr>
        <p:blipFill rotWithShape="1">
          <a:blip r:embed="rId4">
            <a:alphaModFix/>
          </a:blip>
          <a:srcRect/>
          <a:stretch/>
        </p:blipFill>
        <p:spPr>
          <a:xfrm>
            <a:off x="7185772" y="6462675"/>
            <a:ext cx="2833450" cy="3651049"/>
          </a:xfrm>
          <a:prstGeom prst="rect">
            <a:avLst/>
          </a:prstGeom>
          <a:noFill/>
          <a:ln>
            <a:noFill/>
          </a:ln>
        </p:spPr>
      </p:pic>
      <p:pic>
        <p:nvPicPr>
          <p:cNvPr id="197" name="Google Shape;197;p26"/>
          <p:cNvPicPr preferRelativeResize="0"/>
          <p:nvPr/>
        </p:nvPicPr>
        <p:blipFill rotWithShape="1">
          <a:blip r:embed="rId5">
            <a:alphaModFix/>
          </a:blip>
          <a:srcRect/>
          <a:stretch/>
        </p:blipFill>
        <p:spPr>
          <a:xfrm>
            <a:off x="6255399" y="3428999"/>
            <a:ext cx="4908357" cy="14700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7"/>
          <p:cNvSpPr txBox="1">
            <a:spLocks noGrp="1"/>
          </p:cNvSpPr>
          <p:nvPr>
            <p:ph type="ctrTitle"/>
          </p:nvPr>
        </p:nvSpPr>
        <p:spPr>
          <a:xfrm>
            <a:off x="2693443" y="505258"/>
            <a:ext cx="14748395"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Quick reflection (3–5 minutes):</a:t>
            </a:r>
            <a:endParaRPr b="1"/>
          </a:p>
        </p:txBody>
      </p:sp>
      <p:sp>
        <p:nvSpPr>
          <p:cNvPr id="203" name="Google Shape;203;p27"/>
          <p:cNvSpPr txBox="1">
            <a:spLocks noGrp="1"/>
          </p:cNvSpPr>
          <p:nvPr>
            <p:ph type="subTitle" idx="1"/>
          </p:nvPr>
        </p:nvSpPr>
        <p:spPr>
          <a:xfrm>
            <a:off x="1013345" y="2589663"/>
            <a:ext cx="16428493" cy="7059304"/>
          </a:xfrm>
          <a:prstGeom prst="rect">
            <a:avLst/>
          </a:prstGeom>
          <a:noFill/>
          <a:ln>
            <a:noFill/>
          </a:ln>
        </p:spPr>
        <p:txBody>
          <a:bodyPr spcFirstLastPara="1" wrap="square" lIns="91425" tIns="45700" rIns="91425" bIns="45700" anchor="t" anchorCtr="0">
            <a:normAutofit/>
          </a:bodyPr>
          <a:lstStyle/>
          <a:p>
            <a:pPr marL="457200" lvl="0" indent="-431800" algn="l" rtl="0">
              <a:lnSpc>
                <a:spcPct val="100000"/>
              </a:lnSpc>
              <a:spcBef>
                <a:spcPts val="640"/>
              </a:spcBef>
              <a:spcAft>
                <a:spcPts val="0"/>
              </a:spcAft>
              <a:buSzPts val="3200"/>
              <a:buNone/>
            </a:pPr>
            <a:r>
              <a:rPr lang="en-US">
                <a:solidFill>
                  <a:schemeClr val="dk1"/>
                </a:solidFill>
              </a:rPr>
              <a:t>•	“Which one surprised you the most?”</a:t>
            </a:r>
            <a:endParaRPr/>
          </a:p>
          <a:p>
            <a:pPr marL="457200" lvl="0" indent="-431800" algn="l" rtl="0">
              <a:lnSpc>
                <a:spcPct val="100000"/>
              </a:lnSpc>
              <a:spcBef>
                <a:spcPts val="640"/>
              </a:spcBef>
              <a:spcAft>
                <a:spcPts val="0"/>
              </a:spcAft>
              <a:buSzPts val="3200"/>
              <a:buNone/>
            </a:pPr>
            <a:endParaRPr>
              <a:solidFill>
                <a:schemeClr val="dk1"/>
              </a:solidFill>
            </a:endParaRPr>
          </a:p>
          <a:p>
            <a:pPr marL="457200" lvl="0" indent="-431800" algn="l" rtl="0">
              <a:lnSpc>
                <a:spcPct val="100000"/>
              </a:lnSpc>
              <a:spcBef>
                <a:spcPts val="640"/>
              </a:spcBef>
              <a:spcAft>
                <a:spcPts val="0"/>
              </a:spcAft>
              <a:buSzPts val="3200"/>
              <a:buNone/>
            </a:pPr>
            <a:r>
              <a:rPr lang="en-US">
                <a:solidFill>
                  <a:schemeClr val="dk1"/>
                </a:solidFill>
              </a:rPr>
              <a:t>•	“Have you ever shared something online without checking it first?”</a:t>
            </a:r>
            <a:endParaRPr/>
          </a:p>
          <a:p>
            <a:pPr marL="457200" lvl="0" indent="-431800" algn="l" rtl="0">
              <a:lnSpc>
                <a:spcPct val="100000"/>
              </a:lnSpc>
              <a:spcBef>
                <a:spcPts val="640"/>
              </a:spcBef>
              <a:spcAft>
                <a:spcPts val="0"/>
              </a:spcAft>
              <a:buSzPts val="3200"/>
              <a:buNone/>
            </a:pPr>
            <a:endParaRPr>
              <a:solidFill>
                <a:schemeClr val="dk1"/>
              </a:solidFill>
            </a:endParaRPr>
          </a:p>
          <a:p>
            <a:pPr marL="457200" lvl="0" indent="-431800" algn="l" rtl="0">
              <a:lnSpc>
                <a:spcPct val="100000"/>
              </a:lnSpc>
              <a:spcBef>
                <a:spcPts val="640"/>
              </a:spcBef>
              <a:spcAft>
                <a:spcPts val="0"/>
              </a:spcAft>
              <a:buSzPts val="3200"/>
              <a:buNone/>
            </a:pPr>
            <a:r>
              <a:rPr lang="en-US">
                <a:solidFill>
                  <a:schemeClr val="dk1"/>
                </a:solidFill>
              </a:rPr>
              <a:t>•	“How can we help our kids pause before posting or believing?”</a:t>
            </a:r>
            <a:endParaRPr/>
          </a:p>
          <a:p>
            <a:pPr marL="457200" lvl="0" indent="-431800" algn="l" rtl="0">
              <a:lnSpc>
                <a:spcPct val="100000"/>
              </a:lnSpc>
              <a:spcBef>
                <a:spcPts val="640"/>
              </a:spcBef>
              <a:spcAft>
                <a:spcPts val="0"/>
              </a:spcAft>
              <a:buSzPts val="3200"/>
              <a:buNone/>
            </a:pPr>
            <a:endParaRPr b="1">
              <a:solidFill>
                <a:schemeClr val="dk1"/>
              </a:solidFill>
            </a:endParaRPr>
          </a:p>
          <a:p>
            <a:pPr marL="457200" lvl="0" indent="-431800" algn="l" rtl="0">
              <a:lnSpc>
                <a:spcPct val="100000"/>
              </a:lnSpc>
              <a:spcBef>
                <a:spcPts val="640"/>
              </a:spcBef>
              <a:spcAft>
                <a:spcPts val="0"/>
              </a:spcAft>
              <a:buSzPts val="3200"/>
              <a:buNone/>
            </a:pPr>
            <a:endParaRPr>
              <a:solidFill>
                <a:schemeClr val="dk1"/>
              </a:solidFill>
            </a:endParaRPr>
          </a:p>
        </p:txBody>
      </p:sp>
      <p:sp>
        <p:nvSpPr>
          <p:cNvPr id="204" name="Google Shape;204;p27"/>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205" name="Google Shape;205;p27"/>
          <p:cNvGrpSpPr/>
          <p:nvPr/>
        </p:nvGrpSpPr>
        <p:grpSpPr>
          <a:xfrm>
            <a:off x="790770" y="-112458"/>
            <a:ext cx="1427175" cy="786776"/>
            <a:chOff x="0" y="-38100"/>
            <a:chExt cx="373234" cy="205757"/>
          </a:xfrm>
        </p:grpSpPr>
        <p:sp>
          <p:nvSpPr>
            <p:cNvPr id="206" name="Google Shape;206;p27"/>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7" name="Google Shape;207;p27"/>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08" name="Google Shape;208;p27"/>
          <p:cNvGrpSpPr/>
          <p:nvPr/>
        </p:nvGrpSpPr>
        <p:grpSpPr>
          <a:xfrm>
            <a:off x="0" y="-112458"/>
            <a:ext cx="315272" cy="786776"/>
            <a:chOff x="0" y="-38100"/>
            <a:chExt cx="82450" cy="205757"/>
          </a:xfrm>
        </p:grpSpPr>
        <p:sp>
          <p:nvSpPr>
            <p:cNvPr id="209" name="Google Shape;209;p27"/>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10" name="Google Shape;210;p27"/>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11" name="Google Shape;211;p27"/>
          <p:cNvGrpSpPr/>
          <p:nvPr/>
        </p:nvGrpSpPr>
        <p:grpSpPr>
          <a:xfrm>
            <a:off x="0" y="1116904"/>
            <a:ext cx="503883" cy="1931922"/>
            <a:chOff x="0" y="-38100"/>
            <a:chExt cx="131775" cy="505235"/>
          </a:xfrm>
        </p:grpSpPr>
        <p:sp>
          <p:nvSpPr>
            <p:cNvPr id="212" name="Google Shape;212;p27"/>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13" name="Google Shape;213;p27"/>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28"/>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19" name="Google Shape;219;p28"/>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0" name="Google Shape;220;p28"/>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221" name="Google Shape;221;p28"/>
          <p:cNvGrpSpPr/>
          <p:nvPr/>
        </p:nvGrpSpPr>
        <p:grpSpPr>
          <a:xfrm>
            <a:off x="6111849" y="2794410"/>
            <a:ext cx="7685891" cy="2168895"/>
            <a:chOff x="0" y="-47625"/>
            <a:chExt cx="1484188" cy="418826"/>
          </a:xfrm>
        </p:grpSpPr>
        <p:sp>
          <p:nvSpPr>
            <p:cNvPr id="222" name="Google Shape;222;p28"/>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3" name="Google Shape;223;p28"/>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24" name="Google Shape;224;p28"/>
          <p:cNvGrpSpPr/>
          <p:nvPr/>
        </p:nvGrpSpPr>
        <p:grpSpPr>
          <a:xfrm>
            <a:off x="-696258" y="-1193133"/>
            <a:ext cx="7178388" cy="12095887"/>
            <a:chOff x="0" y="-57150"/>
            <a:chExt cx="1890604" cy="3185748"/>
          </a:xfrm>
        </p:grpSpPr>
        <p:sp>
          <p:nvSpPr>
            <p:cNvPr id="225" name="Google Shape;225;p28"/>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6" name="Google Shape;226;p28"/>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27" name="Google Shape;227;p28"/>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8" name="Google Shape;228;p28"/>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388"/>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9" name="Google Shape;229;p28"/>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Clr>
                <a:srgbClr val="000000"/>
              </a:buClr>
              <a:buSzPts val="1178"/>
              <a:buFont typeface="Arial"/>
              <a:buNone/>
            </a:pPr>
            <a:r>
              <a:rPr lang="en-US" sz="1178" b="0" i="0" u="none" strike="noStrike" cap="non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400" b="0" i="0" u="none" strike="noStrike" cap="none">
              <a:solidFill>
                <a:srgbClr val="000000"/>
              </a:solidFill>
              <a:latin typeface="Arial"/>
              <a:ea typeface="Arial"/>
              <a:cs typeface="Arial"/>
              <a:sym typeface="Arial"/>
            </a:endParaRPr>
          </a:p>
        </p:txBody>
      </p:sp>
      <p:sp>
        <p:nvSpPr>
          <p:cNvPr id="230" name="Google Shape;230;p28"/>
          <p:cNvSpPr txBox="1"/>
          <p:nvPr/>
        </p:nvSpPr>
        <p:spPr>
          <a:xfrm>
            <a:off x="-1725735" y="6821207"/>
            <a:ext cx="5508900" cy="202500"/>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Clr>
                <a:srgbClr val="000000"/>
              </a:buClr>
              <a:buSzPts val="37888"/>
              <a:buFont typeface="Arial"/>
              <a:buNone/>
            </a:pPr>
            <a:endParaRPr sz="1400" b="0" i="0" u="none" strike="noStrike" cap="none">
              <a:solidFill>
                <a:srgbClr val="000000"/>
              </a:solidFill>
              <a:latin typeface="Arial"/>
              <a:ea typeface="Arial"/>
              <a:cs typeface="Arial"/>
              <a:sym typeface="Arial"/>
            </a:endParaRPr>
          </a:p>
        </p:txBody>
      </p:sp>
      <p:sp>
        <p:nvSpPr>
          <p:cNvPr id="231" name="Google Shape;231;p28"/>
          <p:cNvSpPr txBox="1"/>
          <p:nvPr/>
        </p:nvSpPr>
        <p:spPr>
          <a:xfrm>
            <a:off x="7911996" y="5295900"/>
            <a:ext cx="8395740" cy="498406"/>
          </a:xfrm>
          <a:prstGeom prst="rect">
            <a:avLst/>
          </a:prstGeom>
          <a:noFill/>
          <a:ln>
            <a:noFill/>
          </a:ln>
        </p:spPr>
        <p:txBody>
          <a:bodyPr spcFirstLastPara="1" wrap="square" lIns="0" tIns="0" rIns="0" bIns="0" anchor="t" anchorCtr="0">
            <a:spAutoFit/>
          </a:bodyPr>
          <a:lstStyle/>
          <a:p>
            <a:pPr marL="0" marR="0" lvl="0" indent="0" algn="just" rtl="0">
              <a:lnSpc>
                <a:spcPct val="135014"/>
              </a:lnSpc>
              <a:spcBef>
                <a:spcPts val="0"/>
              </a:spcBef>
              <a:spcAft>
                <a:spcPts val="0"/>
              </a:spcAft>
              <a:buClr>
                <a:srgbClr val="000000"/>
              </a:buClr>
              <a:buSzPts val="2399"/>
              <a:buFont typeface="Arial"/>
              <a:buNone/>
            </a:pPr>
            <a:r>
              <a:rPr lang="en-US" sz="2399" b="0" i="0" u="none" strike="noStrike" cap="none">
                <a:solidFill>
                  <a:srgbClr val="343434"/>
                </a:solidFill>
                <a:latin typeface="Arial"/>
                <a:ea typeface="Arial"/>
                <a:cs typeface="Arial"/>
                <a:sym typeface="Arial"/>
              </a:rPr>
              <a:t>Relevant discussions on Comic book for Adolescents</a:t>
            </a:r>
            <a:endParaRPr sz="1400" b="0" i="0" u="none" strike="noStrike" cap="none">
              <a:solidFill>
                <a:srgbClr val="000000"/>
              </a:solidFill>
              <a:latin typeface="Arial"/>
              <a:ea typeface="Arial"/>
              <a:cs typeface="Arial"/>
              <a:sym typeface="Arial"/>
            </a:endParaRPr>
          </a:p>
        </p:txBody>
      </p:sp>
      <p:sp>
        <p:nvSpPr>
          <p:cNvPr id="232" name="Google Shape;232;p28"/>
          <p:cNvSpPr txBox="1"/>
          <p:nvPr/>
        </p:nvSpPr>
        <p:spPr>
          <a:xfrm>
            <a:off x="7029450" y="3395850"/>
            <a:ext cx="11258700" cy="127320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Clr>
                <a:srgbClr val="000000"/>
              </a:buClr>
              <a:buSzPts val="8800"/>
              <a:buFont typeface="Arial"/>
              <a:buNone/>
            </a:pPr>
            <a:r>
              <a:rPr lang="en-US" sz="8800" b="1" i="0" u="none" strike="noStrike" cap="none">
                <a:solidFill>
                  <a:srgbClr val="343434"/>
                </a:solidFill>
                <a:latin typeface="Arial"/>
                <a:ea typeface="Arial"/>
                <a:cs typeface="Arial"/>
                <a:sym typeface="Arial"/>
              </a:rPr>
              <a:t>Comic book section</a:t>
            </a:r>
            <a:endParaRPr sz="88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9"/>
          <p:cNvSpPr txBox="1">
            <a:spLocks noGrp="1"/>
          </p:cNvSpPr>
          <p:nvPr>
            <p:ph type="ctrTitle"/>
          </p:nvPr>
        </p:nvSpPr>
        <p:spPr>
          <a:xfrm>
            <a:off x="2693443" y="505258"/>
            <a:ext cx="14748395"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solidFill>
                  <a:schemeClr val="dk1"/>
                </a:solidFill>
                <a:latin typeface="Bricolage Grotesque"/>
                <a:ea typeface="Bricolage Grotesque"/>
                <a:cs typeface="Bricolage Grotesque"/>
                <a:sym typeface="Bricolage Grotesque"/>
              </a:rPr>
              <a:t>Scenario-based events to discuss</a:t>
            </a:r>
            <a:endParaRPr b="1"/>
          </a:p>
        </p:txBody>
      </p:sp>
      <p:sp>
        <p:nvSpPr>
          <p:cNvPr id="238" name="Google Shape;238;p29"/>
          <p:cNvSpPr txBox="1">
            <a:spLocks noGrp="1"/>
          </p:cNvSpPr>
          <p:nvPr>
            <p:ph type="subTitle" idx="1"/>
          </p:nvPr>
        </p:nvSpPr>
        <p:spPr>
          <a:xfrm>
            <a:off x="3341930" y="2155707"/>
            <a:ext cx="11905129" cy="4751231"/>
          </a:xfrm>
          <a:prstGeom prst="rect">
            <a:avLst/>
          </a:prstGeom>
          <a:noFill/>
          <a:ln>
            <a:noFill/>
          </a:ln>
        </p:spPr>
        <p:txBody>
          <a:bodyPr spcFirstLastPara="1" wrap="square" lIns="91425" tIns="45700" rIns="91425" bIns="45700" anchor="t" anchorCtr="0">
            <a:noAutofit/>
          </a:bodyPr>
          <a:lstStyle/>
          <a:p>
            <a:pPr marL="25400" lvl="0" indent="0" algn="l" rtl="0">
              <a:lnSpc>
                <a:spcPct val="100000"/>
              </a:lnSpc>
              <a:spcBef>
                <a:spcPts val="640"/>
              </a:spcBef>
              <a:spcAft>
                <a:spcPts val="0"/>
              </a:spcAft>
              <a:buSzPts val="3200"/>
              <a:buNone/>
            </a:pPr>
            <a:r>
              <a:rPr lang="en-US" sz="4000">
                <a:solidFill>
                  <a:schemeClr val="dk1"/>
                </a:solidFill>
                <a:latin typeface="Calibri"/>
                <a:ea typeface="Calibri"/>
                <a:cs typeface="Calibri"/>
                <a:sym typeface="Calibri"/>
              </a:rPr>
              <a:t>⏱ </a:t>
            </a:r>
            <a:r>
              <a:rPr lang="en-US" sz="4000" b="1">
                <a:solidFill>
                  <a:schemeClr val="dk1"/>
                </a:solidFill>
                <a:latin typeface="Calibri"/>
                <a:ea typeface="Calibri"/>
                <a:cs typeface="Calibri"/>
                <a:sym typeface="Calibri"/>
              </a:rPr>
              <a:t>Duration: </a:t>
            </a:r>
            <a:r>
              <a:rPr lang="en-US" sz="4000">
                <a:solidFill>
                  <a:schemeClr val="dk1"/>
                </a:solidFill>
                <a:latin typeface="Calibri"/>
                <a:ea typeface="Calibri"/>
                <a:cs typeface="Calibri"/>
                <a:sym typeface="Calibri"/>
              </a:rPr>
              <a:t>5-15 minutes each</a:t>
            </a:r>
            <a:endParaRPr/>
          </a:p>
          <a:p>
            <a:pPr marL="25400" lvl="0" indent="0" algn="l" rtl="0">
              <a:lnSpc>
                <a:spcPct val="100000"/>
              </a:lnSpc>
              <a:spcBef>
                <a:spcPts val="640"/>
              </a:spcBef>
              <a:spcAft>
                <a:spcPts val="0"/>
              </a:spcAft>
              <a:buSzPts val="3200"/>
              <a:buNone/>
            </a:pPr>
            <a:r>
              <a:rPr lang="en-US" sz="4000">
                <a:solidFill>
                  <a:schemeClr val="dk1"/>
                </a:solidFill>
                <a:latin typeface="Calibri"/>
                <a:ea typeface="Calibri"/>
                <a:cs typeface="Calibri"/>
                <a:sym typeface="Calibri"/>
              </a:rPr>
              <a:t>👥 </a:t>
            </a:r>
            <a:r>
              <a:rPr lang="en-US" sz="4000" b="1">
                <a:solidFill>
                  <a:schemeClr val="dk1"/>
                </a:solidFill>
                <a:latin typeface="Calibri"/>
                <a:ea typeface="Calibri"/>
                <a:cs typeface="Calibri"/>
                <a:sym typeface="Calibri"/>
              </a:rPr>
              <a:t>Group Size: </a:t>
            </a:r>
            <a:r>
              <a:rPr lang="en-US" sz="4000">
                <a:solidFill>
                  <a:schemeClr val="dk1"/>
                </a:solidFill>
                <a:latin typeface="Calibri"/>
                <a:ea typeface="Calibri"/>
                <a:cs typeface="Calibri"/>
                <a:sym typeface="Calibri"/>
              </a:rPr>
              <a:t>Ideal for pairs.</a:t>
            </a:r>
            <a:endParaRPr/>
          </a:p>
          <a:p>
            <a:pPr marL="25400" lvl="0" indent="0" algn="l" rtl="0">
              <a:lnSpc>
                <a:spcPct val="100000"/>
              </a:lnSpc>
              <a:spcBef>
                <a:spcPts val="640"/>
              </a:spcBef>
              <a:spcAft>
                <a:spcPts val="0"/>
              </a:spcAft>
              <a:buSzPts val="3200"/>
              <a:buNone/>
            </a:pPr>
            <a:r>
              <a:rPr lang="en-US" sz="4000">
                <a:solidFill>
                  <a:schemeClr val="dk1"/>
                </a:solidFill>
                <a:latin typeface="Calibri"/>
                <a:ea typeface="Calibri"/>
                <a:cs typeface="Calibri"/>
                <a:sym typeface="Calibri"/>
              </a:rPr>
              <a:t>🧩 </a:t>
            </a:r>
            <a:r>
              <a:rPr lang="en-US" sz="4000" b="1">
                <a:solidFill>
                  <a:schemeClr val="dk1"/>
                </a:solidFill>
                <a:latin typeface="Calibri"/>
                <a:ea typeface="Calibri"/>
                <a:cs typeface="Calibri"/>
                <a:sym typeface="Calibri"/>
              </a:rPr>
              <a:t>Objective: </a:t>
            </a:r>
            <a:r>
              <a:rPr lang="en-US" sz="4000">
                <a:solidFill>
                  <a:schemeClr val="dk1"/>
                </a:solidFill>
                <a:latin typeface="Calibri"/>
                <a:ea typeface="Calibri"/>
                <a:cs typeface="Calibri"/>
                <a:sym typeface="Calibri"/>
              </a:rPr>
              <a:t>To spark discussion, build awareness, and show how the actual theme can be handled in a friendly, low-pressure way.</a:t>
            </a:r>
            <a:endParaRPr/>
          </a:p>
          <a:p>
            <a:pPr marL="25400" lvl="0" indent="0" algn="l" rtl="0">
              <a:lnSpc>
                <a:spcPct val="100000"/>
              </a:lnSpc>
              <a:spcBef>
                <a:spcPts val="640"/>
              </a:spcBef>
              <a:spcAft>
                <a:spcPts val="0"/>
              </a:spcAft>
              <a:buSzPts val="3200"/>
              <a:buNone/>
            </a:pPr>
            <a:r>
              <a:rPr lang="en-US" sz="4000" b="1">
                <a:solidFill>
                  <a:schemeClr val="dk1"/>
                </a:solidFill>
                <a:latin typeface="Calibri"/>
                <a:ea typeface="Calibri"/>
                <a:cs typeface="Calibri"/>
                <a:sym typeface="Calibri"/>
              </a:rPr>
              <a:t>     Ask: </a:t>
            </a:r>
            <a:r>
              <a:rPr lang="en-US" sz="4000">
                <a:solidFill>
                  <a:schemeClr val="dk1"/>
                </a:solidFill>
                <a:latin typeface="Calibri"/>
                <a:ea typeface="Calibri"/>
                <a:cs typeface="Calibri"/>
                <a:sym typeface="Calibri"/>
              </a:rPr>
              <a:t>Pairs can ask questions if something is not clear or need advice.</a:t>
            </a:r>
            <a:endParaRPr/>
          </a:p>
          <a:p>
            <a:pPr marL="25400" lvl="0" indent="0" algn="l" rtl="0">
              <a:lnSpc>
                <a:spcPct val="100000"/>
              </a:lnSpc>
              <a:spcBef>
                <a:spcPts val="640"/>
              </a:spcBef>
              <a:spcAft>
                <a:spcPts val="0"/>
              </a:spcAft>
              <a:buSzPts val="3200"/>
              <a:buNone/>
            </a:pPr>
            <a:endParaRPr sz="4000">
              <a:solidFill>
                <a:schemeClr val="dk1"/>
              </a:solidFill>
              <a:latin typeface="Calibri"/>
              <a:ea typeface="Calibri"/>
              <a:cs typeface="Calibri"/>
              <a:sym typeface="Calibri"/>
            </a:endParaRPr>
          </a:p>
          <a:p>
            <a:pPr marL="25400" lvl="0" indent="0" algn="l" rtl="0">
              <a:lnSpc>
                <a:spcPct val="100000"/>
              </a:lnSpc>
              <a:spcBef>
                <a:spcPts val="640"/>
              </a:spcBef>
              <a:spcAft>
                <a:spcPts val="0"/>
              </a:spcAft>
              <a:buSzPts val="3200"/>
              <a:buNone/>
            </a:pPr>
            <a:r>
              <a:rPr lang="en-US" sz="4000">
                <a:solidFill>
                  <a:schemeClr val="dk1"/>
                </a:solidFill>
                <a:latin typeface="Calibri"/>
                <a:ea typeface="Calibri"/>
                <a:cs typeface="Calibri"/>
                <a:sym typeface="Calibri"/>
              </a:rPr>
              <a:t>  Group discussion at the end of each activity: 5 minutes each</a:t>
            </a:r>
            <a:endParaRPr/>
          </a:p>
          <a:p>
            <a:pPr marL="25400" lvl="0" indent="0" algn="l" rtl="0">
              <a:lnSpc>
                <a:spcPct val="100000"/>
              </a:lnSpc>
              <a:spcBef>
                <a:spcPts val="640"/>
              </a:spcBef>
              <a:spcAft>
                <a:spcPts val="0"/>
              </a:spcAft>
              <a:buSzPts val="3200"/>
              <a:buNone/>
            </a:pPr>
            <a:endParaRPr sz="4000">
              <a:solidFill>
                <a:schemeClr val="dk1"/>
              </a:solidFill>
              <a:latin typeface="Calibri"/>
              <a:ea typeface="Calibri"/>
              <a:cs typeface="Calibri"/>
              <a:sym typeface="Calibri"/>
            </a:endParaRPr>
          </a:p>
        </p:txBody>
      </p:sp>
      <p:sp>
        <p:nvSpPr>
          <p:cNvPr id="239" name="Google Shape;239;p29"/>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240" name="Google Shape;240;p29"/>
          <p:cNvGrpSpPr/>
          <p:nvPr/>
        </p:nvGrpSpPr>
        <p:grpSpPr>
          <a:xfrm>
            <a:off x="790770" y="-112458"/>
            <a:ext cx="1427175" cy="786776"/>
            <a:chOff x="0" y="-38100"/>
            <a:chExt cx="373234" cy="205757"/>
          </a:xfrm>
        </p:grpSpPr>
        <p:sp>
          <p:nvSpPr>
            <p:cNvPr id="241" name="Google Shape;241;p29"/>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2" name="Google Shape;242;p29"/>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43" name="Google Shape;243;p29"/>
          <p:cNvGrpSpPr/>
          <p:nvPr/>
        </p:nvGrpSpPr>
        <p:grpSpPr>
          <a:xfrm>
            <a:off x="0" y="-112458"/>
            <a:ext cx="315272" cy="786776"/>
            <a:chOff x="0" y="-38100"/>
            <a:chExt cx="82450" cy="205757"/>
          </a:xfrm>
        </p:grpSpPr>
        <p:sp>
          <p:nvSpPr>
            <p:cNvPr id="244" name="Google Shape;244;p29"/>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5" name="Google Shape;245;p29"/>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46" name="Google Shape;246;p29"/>
          <p:cNvGrpSpPr/>
          <p:nvPr/>
        </p:nvGrpSpPr>
        <p:grpSpPr>
          <a:xfrm>
            <a:off x="0" y="1116904"/>
            <a:ext cx="503883" cy="1931922"/>
            <a:chOff x="0" y="-38100"/>
            <a:chExt cx="131775" cy="505235"/>
          </a:xfrm>
        </p:grpSpPr>
        <p:sp>
          <p:nvSpPr>
            <p:cNvPr id="247" name="Google Shape;247;p29"/>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8" name="Google Shape;248;p29"/>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pic>
        <p:nvPicPr>
          <p:cNvPr id="249" name="Google Shape;249;p29"/>
          <p:cNvPicPr preferRelativeResize="0"/>
          <p:nvPr/>
        </p:nvPicPr>
        <p:blipFill rotWithShape="1">
          <a:blip r:embed="rId4">
            <a:alphaModFix/>
          </a:blip>
          <a:srcRect/>
          <a:stretch/>
        </p:blipFill>
        <p:spPr>
          <a:xfrm rot="5400000">
            <a:off x="7453973" y="-547030"/>
            <a:ext cx="3380059" cy="18288002"/>
          </a:xfrm>
          <a:prstGeom prst="rect">
            <a:avLst/>
          </a:prstGeom>
          <a:noFill/>
          <a:ln>
            <a:noFill/>
          </a:ln>
        </p:spPr>
      </p:pic>
      <p:pic>
        <p:nvPicPr>
          <p:cNvPr id="250" name="Google Shape;250;p29" descr="Kitűző, rajta kérdőjel egyszínű kitöltéssel"/>
          <p:cNvPicPr preferRelativeResize="0"/>
          <p:nvPr/>
        </p:nvPicPr>
        <p:blipFill rotWithShape="1">
          <a:blip r:embed="rId5">
            <a:alphaModFix/>
          </a:blip>
          <a:srcRect/>
          <a:stretch/>
        </p:blipFill>
        <p:spPr>
          <a:xfrm>
            <a:off x="3341930" y="5524500"/>
            <a:ext cx="638011" cy="63801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0"/>
          <p:cNvSpPr txBox="1">
            <a:spLocks noGrp="1"/>
          </p:cNvSpPr>
          <p:nvPr>
            <p:ph type="ctrTitle"/>
          </p:nvPr>
        </p:nvSpPr>
        <p:spPr>
          <a:xfrm>
            <a:off x="2693443" y="535129"/>
            <a:ext cx="14748395"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Bricolage Grotesque"/>
                <a:ea typeface="Bricolage Grotesque"/>
                <a:cs typeface="Bricolage Grotesque"/>
                <a:sym typeface="Bricolage Grotesque"/>
              </a:rPr>
              <a:t>Activity 1: “The tag that changed everything”</a:t>
            </a:r>
            <a:endParaRPr b="1"/>
          </a:p>
        </p:txBody>
      </p:sp>
      <p:sp>
        <p:nvSpPr>
          <p:cNvPr id="256" name="Google Shape;256;p30"/>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257" name="Google Shape;257;p30"/>
          <p:cNvGrpSpPr/>
          <p:nvPr/>
        </p:nvGrpSpPr>
        <p:grpSpPr>
          <a:xfrm>
            <a:off x="790770" y="-112458"/>
            <a:ext cx="1427175" cy="786776"/>
            <a:chOff x="0" y="-38100"/>
            <a:chExt cx="373234" cy="205757"/>
          </a:xfrm>
        </p:grpSpPr>
        <p:sp>
          <p:nvSpPr>
            <p:cNvPr id="258" name="Google Shape;258;p30"/>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59" name="Google Shape;259;p30"/>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60" name="Google Shape;260;p30"/>
          <p:cNvGrpSpPr/>
          <p:nvPr/>
        </p:nvGrpSpPr>
        <p:grpSpPr>
          <a:xfrm>
            <a:off x="0" y="-112458"/>
            <a:ext cx="315272" cy="786776"/>
            <a:chOff x="0" y="-38100"/>
            <a:chExt cx="82450" cy="205757"/>
          </a:xfrm>
        </p:grpSpPr>
        <p:sp>
          <p:nvSpPr>
            <p:cNvPr id="261" name="Google Shape;261;p30"/>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2" name="Google Shape;262;p30"/>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63" name="Google Shape;263;p30"/>
          <p:cNvGrpSpPr/>
          <p:nvPr/>
        </p:nvGrpSpPr>
        <p:grpSpPr>
          <a:xfrm>
            <a:off x="0" y="1116904"/>
            <a:ext cx="503883" cy="1931922"/>
            <a:chOff x="0" y="-38100"/>
            <a:chExt cx="131775" cy="505235"/>
          </a:xfrm>
        </p:grpSpPr>
        <p:sp>
          <p:nvSpPr>
            <p:cNvPr id="264" name="Google Shape;264;p30"/>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588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5" name="Google Shape;265;p30"/>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266" name="Google Shape;266;p30"/>
          <p:cNvSpPr/>
          <p:nvPr/>
        </p:nvSpPr>
        <p:spPr>
          <a:xfrm>
            <a:off x="7306340" y="3048822"/>
            <a:ext cx="9626600" cy="47705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800"/>
              <a:buFont typeface="Arial"/>
              <a:buNone/>
            </a:pPr>
            <a:r>
              <a:rPr lang="en-US" sz="3800" b="1" i="0" u="none" strike="noStrike" cap="none">
                <a:solidFill>
                  <a:schemeClr val="dk1"/>
                </a:solidFill>
                <a:latin typeface="Calibri"/>
                <a:ea typeface="Calibri"/>
                <a:cs typeface="Calibri"/>
                <a:sym typeface="Calibri"/>
              </a:rPr>
              <a:t>Read the story in the handout and reflect collaboratively:</a:t>
            </a:r>
            <a:endParaRPr sz="14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rgbClr val="000000"/>
              </a:buClr>
              <a:buSzPts val="3800"/>
              <a:buFont typeface="Arial"/>
              <a:buChar char="•"/>
            </a:pPr>
            <a:r>
              <a:rPr lang="en-US" sz="3800" b="0" i="0" u="none" strike="noStrike" cap="none">
                <a:solidFill>
                  <a:schemeClr val="dk1"/>
                </a:solidFill>
                <a:latin typeface="Calibri"/>
                <a:ea typeface="Calibri"/>
                <a:cs typeface="Calibri"/>
                <a:sym typeface="Calibri"/>
              </a:rPr>
              <a:t>Have you encountered similar situations at home?</a:t>
            </a:r>
            <a:endParaRPr sz="14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rgbClr val="000000"/>
              </a:buClr>
              <a:buSzPts val="3800"/>
              <a:buFont typeface="Arial"/>
              <a:buChar char="•"/>
            </a:pPr>
            <a:r>
              <a:rPr lang="en-US" sz="3800" b="0" i="0" u="none" strike="noStrike" cap="none">
                <a:solidFill>
                  <a:schemeClr val="dk1"/>
                </a:solidFill>
                <a:latin typeface="Calibri"/>
                <a:ea typeface="Calibri"/>
                <a:cs typeface="Calibri"/>
                <a:sym typeface="Calibri"/>
              </a:rPr>
              <a:t>How did you handle it?</a:t>
            </a:r>
            <a:endParaRPr sz="14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rgbClr val="000000"/>
              </a:buClr>
              <a:buSzPts val="3800"/>
              <a:buFont typeface="Arial"/>
              <a:buChar char="•"/>
            </a:pPr>
            <a:r>
              <a:rPr lang="en-US" sz="3800" b="0" i="0" u="none" strike="noStrike" cap="none">
                <a:solidFill>
                  <a:schemeClr val="dk1"/>
                </a:solidFill>
                <a:latin typeface="Calibri"/>
                <a:ea typeface="Calibri"/>
                <a:cs typeface="Calibri"/>
                <a:sym typeface="Calibri"/>
              </a:rPr>
              <a:t>Mention situations that required further background for proper handling.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p:txBody>
      </p:sp>
      <p:pic>
        <p:nvPicPr>
          <p:cNvPr id="267" name="Google Shape;267;p30" descr="A képen szöveg, Emberi arc, ruházat, személy látható&#10;&#10;Előfordulhat, hogy az AI által létrehozott tartalom helytelen."/>
          <p:cNvPicPr preferRelativeResize="0"/>
          <p:nvPr/>
        </p:nvPicPr>
        <p:blipFill rotWithShape="1">
          <a:blip r:embed="rId4">
            <a:alphaModFix/>
          </a:blip>
          <a:srcRect/>
          <a:stretch/>
        </p:blipFill>
        <p:spPr>
          <a:xfrm>
            <a:off x="411452" y="3048822"/>
            <a:ext cx="5756910" cy="575691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7850</Words>
  <Application>Microsoft Macintosh PowerPoint</Application>
  <PresentationFormat>Egyéni</PresentationFormat>
  <Paragraphs>922</Paragraphs>
  <Slides>28</Slides>
  <Notes>28</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28</vt:i4>
      </vt:variant>
    </vt:vector>
  </HeadingPairs>
  <TitlesOfParts>
    <vt:vector size="33" baseType="lpstr">
      <vt:lpstr>Helvetica Neue</vt:lpstr>
      <vt:lpstr>Arial</vt:lpstr>
      <vt:lpstr>Bricolage Grotesque</vt:lpstr>
      <vt:lpstr>Calibri</vt:lpstr>
      <vt:lpstr>Office Theme</vt:lpstr>
      <vt:lpstr>PowerPoint-bemutató</vt:lpstr>
      <vt:lpstr>PowerPoint-bemutató</vt:lpstr>
      <vt:lpstr>General objectives of the module</vt:lpstr>
      <vt:lpstr>PowerPoint-bemutató</vt:lpstr>
      <vt:lpstr>10-min Entry assessment &amp; reflection</vt:lpstr>
      <vt:lpstr>Quick reflection (3–5 minutes):</vt:lpstr>
      <vt:lpstr>PowerPoint-bemutató</vt:lpstr>
      <vt:lpstr>Scenario-based events to discuss</vt:lpstr>
      <vt:lpstr>Activity 1: “The tag that changed everything”</vt:lpstr>
      <vt:lpstr>Activity 2: How to stay safe on social media</vt:lpstr>
      <vt:lpstr>Activity 3: Smart password habits for teens</vt:lpstr>
      <vt:lpstr>Activity 4: DON’T use the same password everywhere</vt:lpstr>
      <vt:lpstr>Activity 5: What is social engineering </vt:lpstr>
      <vt:lpstr>Activity 6: Netiquette </vt:lpstr>
      <vt:lpstr>Activity 7: Cybersecurity </vt:lpstr>
      <vt:lpstr>Activity 8: Digital footprint  </vt:lpstr>
      <vt:lpstr>Activity 9: AI can accelerate cybersecurity threats  </vt:lpstr>
      <vt:lpstr>Activity 10: AI can help spread disinformation </vt:lpstr>
      <vt:lpstr>Activity 11: AI: The awesome and the awkward</vt:lpstr>
      <vt:lpstr>Activity 12: How to spot fake news, deepfakes &amp; disinformation </vt:lpstr>
      <vt:lpstr>Activity 13: Why AI-generated content needs a label? </vt:lpstr>
      <vt:lpstr>Activity 13: Overusing AI Can Be Dangerous</vt:lpstr>
      <vt:lpstr>Activity 14: Why you still need to study  (even with AI around)</vt:lpstr>
      <vt:lpstr>Key takeaways</vt:lpstr>
      <vt:lpstr>Your resource kit</vt:lpstr>
      <vt:lpstr>PowerPoint-bemutató</vt:lpstr>
      <vt:lpstr>10-min Exit assessment &amp; reflection</vt:lpstr>
      <vt:lpstr>PowerPoint-bemutató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Kyriakos Demetriou;Christiana Karousiou</dc:creator>
  <cp:lastModifiedBy>Turcsányi-Szabó Márta</cp:lastModifiedBy>
  <cp:revision>2</cp:revision>
  <dcterms:created xsi:type="dcterms:W3CDTF">2006-08-16T00:00:00Z</dcterms:created>
  <dcterms:modified xsi:type="dcterms:W3CDTF">2025-08-05T12:24:56Z</dcterms:modified>
</cp:coreProperties>
</file>